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1" r:id="rId3"/>
    <p:sldId id="272" r:id="rId4"/>
    <p:sldId id="264" r:id="rId6"/>
    <p:sldId id="263" r:id="rId7"/>
    <p:sldId id="257" r:id="rId8"/>
    <p:sldId id="286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96" r:id="rId19"/>
    <p:sldId id="285" r:id="rId20"/>
    <p:sldId id="307" r:id="rId21"/>
    <p:sldId id="308" r:id="rId22"/>
    <p:sldId id="309" r:id="rId23"/>
    <p:sldId id="310" r:id="rId24"/>
    <p:sldId id="269" r:id="rId25"/>
    <p:sldId id="259" r:id="rId26"/>
    <p:sldId id="260" r:id="rId27"/>
    <p:sldId id="261" r:id="rId28"/>
    <p:sldId id="266" r:id="rId29"/>
    <p:sldId id="267" r:id="rId30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.xkb1.com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BB"/>
    <a:srgbClr val="6D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01"/>
    <p:restoredTop sz="94614"/>
  </p:normalViewPr>
  <p:slideViewPr>
    <p:cSldViewPr showGuides="1">
      <p:cViewPr varScale="1">
        <p:scale>
          <a:sx n="65" d="100"/>
          <a:sy n="65" d="100"/>
        </p:scale>
        <p:origin x="-10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4" Type="http://schemas.openxmlformats.org/officeDocument/2006/relationships/commentAuthors" Target="commentAuthors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84A19D5C-0580-480D-AA2E-5596DA47B7B4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97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01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1DC30879-53BA-4D1F-9592-E77013010DB8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379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幻灯片图像占位符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3584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 userDrawn="1"/>
        </p:nvCxnSpPr>
        <p:spPr>
          <a:xfrm>
            <a:off x="428625" y="714375"/>
            <a:ext cx="828675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 userDrawn="1"/>
        </p:nvCxnSpPr>
        <p:spPr>
          <a:xfrm>
            <a:off x="428625" y="6356350"/>
            <a:ext cx="828675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hyperlink" Target="http://baike.so.com/doc/3423229-3602861.html" TargetMode="External"/><Relationship Id="rId3" Type="http://schemas.openxmlformats.org/officeDocument/2006/relationships/hyperlink" Target="http://baike.so.com/doc/6103931-6317042.html" TargetMode="External"/><Relationship Id="rId2" Type="http://schemas.openxmlformats.org/officeDocument/2006/relationships/hyperlink" Target="http://baike.so.com/doc/5791812-6004604.html" TargetMode="Externa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hyperlink" Target="http://baike.baidu.com/view/66591.htm" TargetMode="External"/><Relationship Id="rId4" Type="http://schemas.openxmlformats.org/officeDocument/2006/relationships/hyperlink" Target="http://baike.baidu.com/view/258039.htm" TargetMode="External"/><Relationship Id="rId3" Type="http://schemas.openxmlformats.org/officeDocument/2006/relationships/hyperlink" Target="http://baike.baidu.com/view/135998.htm" TargetMode="External"/><Relationship Id="rId2" Type="http://schemas.openxmlformats.org/officeDocument/2006/relationships/hyperlink" Target="http://baike.baidu.com/view/1968901.htm" TargetMode="External"/><Relationship Id="rId1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TextBox 1"/>
          <p:cNvSpPr txBox="1"/>
          <p:nvPr/>
        </p:nvSpPr>
        <p:spPr>
          <a:xfrm>
            <a:off x="2555875" y="1155700"/>
            <a:ext cx="4572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>
                <a:latin typeface="黑体" panose="02010600030101010101" pitchFamily="49" charset="-122"/>
                <a:ea typeface="黑体" panose="02010600030101010101" pitchFamily="49" charset="-122"/>
              </a:rPr>
              <a:t>   红 树 林</a:t>
            </a:r>
            <a:endParaRPr lang="zh-CN" altLang="en-US" sz="4800" dirty="0"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cxnSp>
        <p:nvCxnSpPr>
          <p:cNvPr id="3" name="直线连接符 21"/>
          <p:cNvCxnSpPr/>
          <p:nvPr/>
        </p:nvCxnSpPr>
        <p:spPr>
          <a:xfrm>
            <a:off x="2700338" y="1989138"/>
            <a:ext cx="3816350" cy="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1747" name="Picture 2" descr="http://p3.so.qhimg.com/t01942613ca3185cccd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5038" y="2511425"/>
            <a:ext cx="5103812" cy="2862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3010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3013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3014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15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扯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016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chě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017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写法：左窄右宽。竖钩要挺直，“止”要写正。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018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组词：扯淡    撕扯   东拉西扯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4034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4037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4038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9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宫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040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gōng</a:t>
            </a:r>
            <a:r>
              <a:rPr lang="en-US" altLang="zh-CN" sz="6600">
                <a:latin typeface="Calibri" panose="020F0502020204030204" pitchFamily="34" charset="0"/>
              </a:rPr>
              <a:t> 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1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写法：“宀”略宽。下面两个“口”上小下大，呈扁形。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4042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组词：宫殿    宫廷    故宫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5058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5061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5062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63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扎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64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zhā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65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写法：“扌”横短；竖弯钩要尽量放宽，出钩有力。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66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组词：扎针   扎根   扎营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6082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6085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6086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7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质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088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>
                <a:latin typeface="Calibri" panose="020F0502020204030204" pitchFamily="34" charset="0"/>
              </a:rPr>
              <a:t> </a:t>
            </a:r>
            <a:r>
              <a:rPr lang="en-US" altLang="zh-CN" sz="6600" err="1">
                <a:latin typeface="Calibri" panose="020F0502020204030204" pitchFamily="34" charset="0"/>
              </a:rPr>
              <a:t>zhì</a:t>
            </a:r>
            <a:r>
              <a:rPr lang="en-US" altLang="zh-CN" sz="6600">
                <a:latin typeface="Calibri" panose="020F0502020204030204" pitchFamily="34" charset="0"/>
              </a:rPr>
              <a:t> 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9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写法：第一笔和第二笔都是撇，里面上部横稍长。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90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组词：质量    质检    实质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7106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7109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7110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11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柱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112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zhù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7113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写法：左窄右宽。左部改捺为点，“主”底横稍长。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7114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组词：柱子    石柱    中流砥柱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8130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8133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8134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8135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恶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136" name="TextBox 24"/>
          <p:cNvSpPr txBox="1"/>
          <p:nvPr/>
        </p:nvSpPr>
        <p:spPr>
          <a:xfrm>
            <a:off x="1282700" y="1839913"/>
            <a:ext cx="841375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>
                <a:latin typeface="Calibri" panose="020F0502020204030204" pitchFamily="34" charset="0"/>
              </a:rPr>
              <a:t>è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137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写法：“亚”底横较上横长，“心”形扁，左低右高。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138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组词：恶人   凶恶    狂风恶浪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9153" name="组合 5"/>
          <p:cNvGrpSpPr/>
          <p:nvPr/>
        </p:nvGrpSpPr>
        <p:grpSpPr>
          <a:xfrm>
            <a:off x="468313" y="993775"/>
            <a:ext cx="2071687" cy="661988"/>
            <a:chOff x="571127" y="1769573"/>
            <a:chExt cx="2071702" cy="661806"/>
          </a:xfrm>
        </p:grpSpPr>
        <p:cxnSp>
          <p:nvCxnSpPr>
            <p:cNvPr id="7" name="直线连接符 21"/>
            <p:cNvCxnSpPr/>
            <p:nvPr/>
          </p:nvCxnSpPr>
          <p:spPr>
            <a:xfrm flipV="1">
              <a:off x="571127" y="2425625"/>
              <a:ext cx="2071702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同侧圆角矩形 7"/>
            <p:cNvSpPr/>
            <p:nvPr/>
          </p:nvSpPr>
          <p:spPr>
            <a:xfrm>
              <a:off x="571127" y="1769573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/>
              <a:endParaRPr lang="zh-CN" altLang="en-US" sz="3000" b="1" strike="noStrike" noProof="1" dirty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10" name="同侧圆角矩形 9"/>
          <p:cNvSpPr/>
          <p:nvPr/>
        </p:nvSpPr>
        <p:spPr>
          <a:xfrm>
            <a:off x="444500" y="981075"/>
            <a:ext cx="2000250" cy="515938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字词乐园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sp>
        <p:nvSpPr>
          <p:cNvPr id="49157" name="矩形 3"/>
          <p:cNvSpPr/>
          <p:nvPr/>
        </p:nvSpPr>
        <p:spPr>
          <a:xfrm>
            <a:off x="2800350" y="982663"/>
            <a:ext cx="1574800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600" b="1" dirty="0">
                <a:solidFill>
                  <a:srgbClr val="008000"/>
                </a:solidFill>
                <a:latin typeface="宋体" panose="02010600030101010101" pitchFamily="2" charset="-122"/>
              </a:rPr>
              <a:t>多音字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9158" name="矩形 4"/>
          <p:cNvSpPr/>
          <p:nvPr/>
        </p:nvSpPr>
        <p:spPr>
          <a:xfrm>
            <a:off x="1416050" y="3290888"/>
            <a:ext cx="649288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划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49159" name="矩形 5"/>
          <p:cNvSpPr/>
          <p:nvPr/>
        </p:nvSpPr>
        <p:spPr>
          <a:xfrm>
            <a:off x="2670175" y="2533650"/>
            <a:ext cx="2847975" cy="1974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spcBef>
                <a:spcPct val="20000"/>
              </a:spcBef>
            </a:pPr>
            <a:r>
              <a:rPr lang="en-US" altLang="zh-CN" sz="3600" err="1">
                <a:latin typeface="Calibri" panose="020F0502020204030204" pitchFamily="34" charset="0"/>
              </a:rPr>
              <a:t>huá</a:t>
            </a:r>
            <a:r>
              <a:rPr lang="en-US" altLang="zh-CN" sz="3600">
                <a:latin typeface="Calibri" panose="020F0502020204030204" pitchFamily="34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（划船）</a:t>
            </a:r>
            <a:endParaRPr lang="en-US" altLang="zh-CN" sz="3600" b="1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</a:pPr>
            <a:endParaRPr lang="en-US" altLang="zh-CN" sz="3600" b="1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</a:pPr>
            <a:r>
              <a:rPr lang="en-US" altLang="zh-CN" sz="3600" err="1">
                <a:latin typeface="Calibri" panose="020F0502020204030204" pitchFamily="34" charset="0"/>
              </a:rPr>
              <a:t>huà</a:t>
            </a:r>
            <a:r>
              <a:rPr lang="en-US" altLang="zh-CN" sz="3600">
                <a:latin typeface="Calibri" panose="020F0502020204030204" pitchFamily="34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（计划）</a:t>
            </a:r>
            <a:endParaRPr lang="en-US" altLang="zh-CN" sz="3600" b="1">
              <a:solidFill>
                <a:srgbClr val="0000FF"/>
              </a:solidFill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13" name="左大括号 12"/>
          <p:cNvSpPr/>
          <p:nvPr/>
        </p:nvSpPr>
        <p:spPr>
          <a:xfrm>
            <a:off x="2095500" y="2820988"/>
            <a:ext cx="322263" cy="15843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z="3600" strike="noStrike" noProof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同侧圆角矩形 4"/>
          <p:cNvSpPr/>
          <p:nvPr/>
        </p:nvSpPr>
        <p:spPr>
          <a:xfrm>
            <a:off x="468313" y="836613"/>
            <a:ext cx="2000250" cy="515938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课文详解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4128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179" name="Text Box 4"/>
          <p:cNvSpPr txBox="1"/>
          <p:nvPr/>
        </p:nvSpPr>
        <p:spPr>
          <a:xfrm>
            <a:off x="684213" y="1628775"/>
            <a:ext cx="7488237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Calibri" panose="020F0502020204030204" pitchFamily="34" charset="0"/>
              </a:rPr>
              <a:t>长白山的茫茫林海，给我留下许多绿色的梦，但我从没想到在大海里也有这梦幻般的森林。</a:t>
            </a:r>
            <a:endParaRPr lang="zh-CN" altLang="en-US" sz="3600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50180" name="TextBox 1"/>
          <p:cNvSpPr txBox="1"/>
          <p:nvPr/>
        </p:nvSpPr>
        <p:spPr>
          <a:xfrm>
            <a:off x="684213" y="3860800"/>
            <a:ext cx="7343775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“大海里”和“梦幻般的”两个词语概括了红树林被称为奇观的原因，这是全文的中心句。</a:t>
            </a:r>
            <a:endParaRPr lang="zh-CN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同侧圆角矩形 4"/>
          <p:cNvSpPr/>
          <p:nvPr/>
        </p:nvSpPr>
        <p:spPr>
          <a:xfrm>
            <a:off x="468313" y="836613"/>
            <a:ext cx="2000250" cy="515938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课文详解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4128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03" name="Text Box 4"/>
          <p:cNvSpPr txBox="1"/>
          <p:nvPr/>
        </p:nvSpPr>
        <p:spPr>
          <a:xfrm>
            <a:off x="684213" y="1628775"/>
            <a:ext cx="7488237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Calibri" panose="020F0502020204030204" pitchFamily="34" charset="0"/>
              </a:rPr>
              <a:t>啊，我的眼前变成了一片绚丽多姿的世界。海风吹来，绿浪翻滚，欢迎我这来自北国的远客。</a:t>
            </a:r>
            <a:endParaRPr lang="zh-CN" altLang="en-US" sz="3600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51204" name="TextBox 1"/>
          <p:cNvSpPr txBox="1"/>
          <p:nvPr/>
        </p:nvSpPr>
        <p:spPr>
          <a:xfrm>
            <a:off x="684213" y="3860800"/>
            <a:ext cx="7343775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作者运用拟人的手法，把红树林“绿浪翻滚”说成“欢迎我这来自北国的远客”，将红树林写得有情有义，充分表达了作者的喜爱之情。</a:t>
            </a:r>
            <a:endParaRPr lang="zh-CN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同侧圆角矩形 4"/>
          <p:cNvSpPr/>
          <p:nvPr/>
        </p:nvSpPr>
        <p:spPr>
          <a:xfrm>
            <a:off x="468313" y="836613"/>
            <a:ext cx="2000250" cy="515938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课文详解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4128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227" name="Text Box 4"/>
          <p:cNvSpPr txBox="1"/>
          <p:nvPr/>
        </p:nvSpPr>
        <p:spPr>
          <a:xfrm>
            <a:off x="684213" y="1628775"/>
            <a:ext cx="7488237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Calibri" panose="020F0502020204030204" pitchFamily="34" charset="0"/>
              </a:rPr>
              <a:t>我乘着小船，慢慢划进红树林深处。这简直是一个海上的世外桃源，一个神秘的植物天地。</a:t>
            </a:r>
            <a:endParaRPr lang="zh-CN" altLang="en-US" sz="3600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52228" name="TextBox 1"/>
          <p:cNvSpPr txBox="1"/>
          <p:nvPr/>
        </p:nvSpPr>
        <p:spPr>
          <a:xfrm>
            <a:off x="684213" y="3860800"/>
            <a:ext cx="7343775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总括进入红树林的感受，领起下文。作者用“世外桃源”“植物天地”来形容走进红树林的感受，可见这里清新秀美的景色不同于其他地方。</a:t>
            </a:r>
            <a:endParaRPr lang="zh-CN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2769" name="组合 10"/>
          <p:cNvGrpSpPr/>
          <p:nvPr/>
        </p:nvGrpSpPr>
        <p:grpSpPr>
          <a:xfrm>
            <a:off x="268288" y="1125538"/>
            <a:ext cx="2255837" cy="569912"/>
            <a:chOff x="386506" y="1792176"/>
            <a:chExt cx="2256668" cy="571008"/>
          </a:xfrm>
        </p:grpSpPr>
        <p:cxnSp>
          <p:nvCxnSpPr>
            <p:cNvPr id="22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同侧圆角矩形 23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/>
              <a:r>
                <a:rPr lang="zh-CN" altLang="en-US" sz="3000" b="1" strike="noStrike" noProof="1" dirty="0" smtClean="0"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资料宝袋</a:t>
              </a:r>
              <a:endParaRPr lang="zh-CN" altLang="en-US" sz="3000" b="1" strike="noStrike" noProof="1" dirty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pic>
        <p:nvPicPr>
          <p:cNvPr id="32772" name="Picture 3" descr="F:\七彩课堂插图板式封面\排版用图标、页眉页脚\标题图（终-排版用）共29个\资料宝袋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48488" y="4797425"/>
            <a:ext cx="2120900" cy="1482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19475" y="1052513"/>
            <a:ext cx="3276600" cy="838200"/>
          </a:xfrm>
          <a:prstGeom prst="rect">
            <a:avLst/>
          </a:prstGeom>
        </p:spPr>
        <p:txBody>
          <a:bodyPr/>
          <a:lstStyle/>
          <a:p>
            <a:pPr marR="0" algn="ctr" defTabSz="914400" fontAlgn="auto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1" dirty="0" smtClean="0">
                <a:solidFill>
                  <a:srgbClr val="FF0000"/>
                </a:solidFill>
                <a:latin typeface="+mj-lt"/>
                <a:ea typeface="华文中宋" panose="02010600040101010101" pitchFamily="2" charset="-122"/>
                <a:cs typeface="+mj-cs"/>
              </a:rPr>
              <a:t>红树林</a:t>
            </a:r>
            <a:endParaRPr kumimoji="0" lang="zh-CN" altLang="en-US" sz="3600" b="1" kern="1200" cap="none" spc="0" normalizeH="0" baseline="0" noProof="0" dirty="0" smtClean="0">
              <a:solidFill>
                <a:srgbClr val="FF0000"/>
              </a:solidFill>
              <a:latin typeface="+mj-lt"/>
              <a:ea typeface="华文中宋" panose="02010600040101010101" pitchFamily="2" charset="-122"/>
              <a:cs typeface="+mj-cs"/>
            </a:endParaRPr>
          </a:p>
        </p:txBody>
      </p:sp>
      <p:sp>
        <p:nvSpPr>
          <p:cNvPr id="9" name="Rectangle 3"/>
          <p:cNvSpPr txBox="1"/>
          <p:nvPr/>
        </p:nvSpPr>
        <p:spPr>
          <a:xfrm>
            <a:off x="611188" y="2205038"/>
            <a:ext cx="7777162" cy="4032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r>
              <a:rPr lang="zh-CN" altLang="en-US" sz="3200" dirty="0">
                <a:latin typeface="Calibri" panose="020F0502020204030204" pitchFamily="34" charset="0"/>
              </a:rPr>
              <a:t>红树林指生长在热带、亚热带低能海岸</a:t>
            </a:r>
            <a:r>
              <a:rPr lang="zh-CN" altLang="en-US" sz="3200" dirty="0">
                <a:latin typeface="Calibri" panose="020F0502020204030204" pitchFamily="34" charset="0"/>
                <a:hlinkClick r:id="rId2"/>
              </a:rPr>
              <a:t>潮间带</a:t>
            </a:r>
            <a:r>
              <a:rPr lang="zh-CN" altLang="en-US" sz="3200" dirty="0">
                <a:latin typeface="Calibri" panose="020F0502020204030204" pitchFamily="34" charset="0"/>
              </a:rPr>
              <a:t>上部，受周期性潮水浸淹，以红树植物为主体的常绿灌木或乔木组成的潮滩湿地木本生物群落。组成的物种包括草本、</a:t>
            </a:r>
            <a:r>
              <a:rPr lang="zh-CN" altLang="en-US" sz="3200" dirty="0">
                <a:latin typeface="Calibri" panose="020F0502020204030204" pitchFamily="34" charset="0"/>
                <a:hlinkClick r:id="rId3"/>
              </a:rPr>
              <a:t>藤本</a:t>
            </a:r>
            <a:r>
              <a:rPr lang="zh-CN" altLang="en-US" sz="3200" dirty="0">
                <a:latin typeface="Calibri" panose="020F0502020204030204" pitchFamily="34" charset="0"/>
              </a:rPr>
              <a:t>红树。它生长于陆地与海洋交界带的</a:t>
            </a:r>
            <a:r>
              <a:rPr lang="zh-CN" altLang="en-US" sz="3200" dirty="0">
                <a:latin typeface="Calibri" panose="020F0502020204030204" pitchFamily="34" charset="0"/>
                <a:hlinkClick r:id="rId4"/>
              </a:rPr>
              <a:t>滩涂</a:t>
            </a:r>
            <a:r>
              <a:rPr lang="zh-CN" altLang="en-US" sz="3200" dirty="0">
                <a:latin typeface="Calibri" panose="020F0502020204030204" pitchFamily="34" charset="0"/>
              </a:rPr>
              <a:t>浅滩，是陆地向海洋过度的特殊生态系。</a:t>
            </a:r>
            <a:endParaRPr lang="zh-CN" altLang="en-US" sz="3200" dirty="0">
              <a:latin typeface="Calibri" panose="020F0502020204030204" pitchFamily="34" charset="0"/>
            </a:endParaRPr>
          </a:p>
          <a:p>
            <a:r>
              <a:rPr lang="zh-CN" altLang="en-US" sz="3200" dirty="0">
                <a:latin typeface="Calibri" panose="020F0502020204030204" pitchFamily="34" charset="0"/>
              </a:rPr>
              <a:t>突出特征</a:t>
            </a:r>
            <a:r>
              <a:rPr lang="en-US" altLang="zh-CN" sz="3200">
                <a:latin typeface="Calibri" panose="020F0502020204030204" pitchFamily="34" charset="0"/>
              </a:rPr>
              <a:t>:</a:t>
            </a:r>
            <a:r>
              <a:rPr lang="zh-CN" altLang="en-US" sz="3200" dirty="0">
                <a:latin typeface="Calibri" panose="020F0502020204030204" pitchFamily="34" charset="0"/>
              </a:rPr>
              <a:t>根系发达，能在海水中生长。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charRg st="0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charRg st="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charRg st="0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11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charRg st="111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charRg st="11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charRg st="11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同侧圆角矩形 4"/>
          <p:cNvSpPr/>
          <p:nvPr/>
        </p:nvSpPr>
        <p:spPr>
          <a:xfrm>
            <a:off x="468313" y="836613"/>
            <a:ext cx="2000250" cy="515938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课文详解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4128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251" name="Text Box 4"/>
          <p:cNvSpPr txBox="1"/>
          <p:nvPr/>
        </p:nvSpPr>
        <p:spPr>
          <a:xfrm>
            <a:off x="684213" y="1628775"/>
            <a:ext cx="7488237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Calibri" panose="020F0502020204030204" pitchFamily="34" charset="0"/>
              </a:rPr>
              <a:t>倘若被海水冲走，也能在海水中漂流上两三个月，遇到海滩照样扎根生长。</a:t>
            </a:r>
            <a:endParaRPr lang="zh-CN" altLang="en-US" sz="3600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53252" name="TextBox 1"/>
          <p:cNvSpPr txBox="1"/>
          <p:nvPr/>
        </p:nvSpPr>
        <p:spPr>
          <a:xfrm>
            <a:off x="684213" y="3860800"/>
            <a:ext cx="7343775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“倘若</a:t>
            </a:r>
            <a:r>
              <a:rPr lang="en-US" altLang="zh-CN" sz="3600">
                <a:solidFill>
                  <a:srgbClr val="FF0000"/>
                </a:solidFill>
                <a:latin typeface="Calibri" panose="020F0502020204030204" pitchFamily="34" charset="0"/>
              </a:rPr>
              <a:t>……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也</a:t>
            </a:r>
            <a:r>
              <a:rPr lang="en-US" altLang="zh-CN" sz="3600">
                <a:solidFill>
                  <a:srgbClr val="FF0000"/>
                </a:solidFill>
                <a:latin typeface="Calibri" panose="020F0502020204030204" pitchFamily="34" charset="0"/>
              </a:rPr>
              <a:t>……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”这个表假设关系的句式强调了红树的这种繁殖方式能适应生存环境。</a:t>
            </a:r>
            <a:endParaRPr lang="zh-CN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同侧圆角矩形 4"/>
          <p:cNvSpPr/>
          <p:nvPr/>
        </p:nvSpPr>
        <p:spPr>
          <a:xfrm>
            <a:off x="468313" y="836613"/>
            <a:ext cx="2000250" cy="515938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课文详解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6" name="直线连接符 21"/>
          <p:cNvCxnSpPr/>
          <p:nvPr/>
        </p:nvCxnSpPr>
        <p:spPr>
          <a:xfrm flipV="1">
            <a:off x="468313" y="14128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275" name="Text Box 4"/>
          <p:cNvSpPr txBox="1"/>
          <p:nvPr/>
        </p:nvSpPr>
        <p:spPr>
          <a:xfrm>
            <a:off x="684213" y="1846263"/>
            <a:ext cx="748823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Calibri" panose="020F0502020204030204" pitchFamily="34" charset="0"/>
              </a:rPr>
              <a:t>我爱这片海上的森林。</a:t>
            </a:r>
            <a:endParaRPr lang="zh-CN" altLang="en-US" sz="3600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54276" name="TextBox 1"/>
          <p:cNvSpPr txBox="1"/>
          <p:nvPr/>
        </p:nvSpPr>
        <p:spPr>
          <a:xfrm>
            <a:off x="684213" y="3429000"/>
            <a:ext cx="6408737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这句话既是中心句，又是过渡句，既点明本段的中心，又起到承上启下的作用。</a:t>
            </a:r>
            <a:endParaRPr lang="zh-CN" altLang="en-US" sz="3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同侧圆角矩形 4"/>
          <p:cNvSpPr/>
          <p:nvPr/>
        </p:nvSpPr>
        <p:spPr>
          <a:xfrm>
            <a:off x="468313" y="908050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图解结构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pic>
        <p:nvPicPr>
          <p:cNvPr id="55298" name="Picture 21" descr="人物00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5825" y="4271963"/>
            <a:ext cx="1524000" cy="17240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5299" name="TextBox 1"/>
          <p:cNvSpPr txBox="1"/>
          <p:nvPr/>
        </p:nvSpPr>
        <p:spPr>
          <a:xfrm>
            <a:off x="619125" y="3043238"/>
            <a:ext cx="712788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Calibri" panose="020F0502020204030204" pitchFamily="34" charset="0"/>
              </a:rPr>
              <a:t>红树林</a:t>
            </a:r>
            <a:endParaRPr lang="zh-CN" altLang="en-US" sz="3600" b="1" dirty="0">
              <a:latin typeface="Calibri" panose="020F0502020204030204" pitchFamily="34" charset="0"/>
            </a:endParaRPr>
          </a:p>
        </p:txBody>
      </p:sp>
      <p:sp>
        <p:nvSpPr>
          <p:cNvPr id="3" name="左大括号 2"/>
          <p:cNvSpPr/>
          <p:nvPr/>
        </p:nvSpPr>
        <p:spPr>
          <a:xfrm>
            <a:off x="1187450" y="1844675"/>
            <a:ext cx="792163" cy="42481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5301" name="TextBox 3"/>
          <p:cNvSpPr txBox="1"/>
          <p:nvPr/>
        </p:nvSpPr>
        <p:spPr>
          <a:xfrm>
            <a:off x="1979613" y="1844675"/>
            <a:ext cx="3960812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latin typeface="Calibri" panose="020F0502020204030204" pitchFamily="34" charset="0"/>
              </a:rPr>
              <a:t>看到海上森林</a:t>
            </a:r>
            <a:r>
              <a:rPr lang="en-US" altLang="zh-CN" sz="2400">
                <a:latin typeface="Calibri" panose="020F0502020204030204" pitchFamily="34" charset="0"/>
              </a:rPr>
              <a:t>——</a:t>
            </a:r>
            <a:r>
              <a:rPr lang="zh-CN" altLang="en-US" sz="2400" dirty="0">
                <a:latin typeface="Calibri" panose="020F0502020204030204" pitchFamily="34" charset="0"/>
              </a:rPr>
              <a:t>梦幻般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55302" name="TextBox 5"/>
          <p:cNvSpPr txBox="1"/>
          <p:nvPr/>
        </p:nvSpPr>
        <p:spPr>
          <a:xfrm>
            <a:off x="2124075" y="2924175"/>
            <a:ext cx="1800225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Calibri" panose="020F0502020204030204" pitchFamily="34" charset="0"/>
              </a:rPr>
              <a:t>绿浪翻滚</a:t>
            </a:r>
            <a:endParaRPr lang="en-US" altLang="zh-CN" sz="2800">
              <a:latin typeface="Calibri" panose="020F0502020204030204" pitchFamily="34" charset="0"/>
            </a:endParaRPr>
          </a:p>
          <a:p>
            <a:r>
              <a:rPr lang="zh-CN" altLang="en-US" sz="2800" dirty="0">
                <a:latin typeface="Calibri" panose="020F0502020204030204" pitchFamily="34" charset="0"/>
              </a:rPr>
              <a:t>纵横交错</a:t>
            </a:r>
            <a:endParaRPr lang="en-US" altLang="zh-CN" sz="2800">
              <a:latin typeface="Calibri" panose="020F0502020204030204" pitchFamily="34" charset="0"/>
            </a:endParaRPr>
          </a:p>
          <a:p>
            <a:r>
              <a:rPr lang="zh-CN" altLang="en-US" sz="2800" dirty="0">
                <a:latin typeface="Calibri" panose="020F0502020204030204" pitchFamily="34" charset="0"/>
              </a:rPr>
              <a:t>幽香淡淡</a:t>
            </a:r>
            <a:endParaRPr lang="en-US" altLang="zh-CN" sz="2800">
              <a:latin typeface="Calibri" panose="020F0502020204030204" pitchFamily="34" charset="0"/>
            </a:endParaRPr>
          </a:p>
          <a:p>
            <a:r>
              <a:rPr lang="zh-CN" altLang="en-US" sz="2800" dirty="0">
                <a:latin typeface="Calibri" panose="020F0502020204030204" pitchFamily="34" charset="0"/>
              </a:rPr>
              <a:t>扎根生长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7" name="右大括号 6"/>
          <p:cNvSpPr/>
          <p:nvPr/>
        </p:nvSpPr>
        <p:spPr>
          <a:xfrm>
            <a:off x="3635375" y="2852738"/>
            <a:ext cx="215900" cy="1944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5304" name="TextBox 7"/>
          <p:cNvSpPr txBox="1"/>
          <p:nvPr/>
        </p:nvSpPr>
        <p:spPr>
          <a:xfrm>
            <a:off x="4067175" y="3011488"/>
            <a:ext cx="187325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Calibri" panose="020F0502020204030204" pitchFamily="34" charset="0"/>
              </a:rPr>
              <a:t>绚丽神奇</a:t>
            </a:r>
            <a:endParaRPr lang="en-US" altLang="zh-CN" sz="3200">
              <a:latin typeface="Calibri" panose="020F0502020204030204" pitchFamily="34" charset="0"/>
            </a:endParaRPr>
          </a:p>
          <a:p>
            <a:endParaRPr lang="en-US" altLang="zh-CN" sz="3200">
              <a:latin typeface="Calibri" panose="020F0502020204030204" pitchFamily="34" charset="0"/>
            </a:endParaRPr>
          </a:p>
          <a:p>
            <a:r>
              <a:rPr lang="zh-CN" altLang="en-US" sz="3200" dirty="0">
                <a:latin typeface="Calibri" panose="020F0502020204030204" pitchFamily="34" charset="0"/>
              </a:rPr>
              <a:t>世外桃源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55305" name="TextBox 28"/>
          <p:cNvSpPr txBox="1"/>
          <p:nvPr/>
        </p:nvSpPr>
        <p:spPr>
          <a:xfrm>
            <a:off x="2124075" y="5445125"/>
            <a:ext cx="38163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latin typeface="Calibri" panose="020F0502020204030204" pitchFamily="34" charset="0"/>
              </a:rPr>
              <a:t>爱海上红树林</a:t>
            </a:r>
            <a:r>
              <a:rPr lang="en-US" altLang="zh-CN" sz="2400">
                <a:latin typeface="Calibri" panose="020F0502020204030204" pitchFamily="34" charset="0"/>
              </a:rPr>
              <a:t>——</a:t>
            </a:r>
            <a:r>
              <a:rPr lang="zh-CN" altLang="en-US" sz="2400" dirty="0">
                <a:latin typeface="Calibri" panose="020F0502020204030204" pitchFamily="34" charset="0"/>
              </a:rPr>
              <a:t>毫无所求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30" name="右大括号 29"/>
          <p:cNvSpPr/>
          <p:nvPr/>
        </p:nvSpPr>
        <p:spPr>
          <a:xfrm>
            <a:off x="6227763" y="1628775"/>
            <a:ext cx="576263" cy="43672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5307" name="TextBox 30"/>
          <p:cNvSpPr txBox="1"/>
          <p:nvPr/>
        </p:nvSpPr>
        <p:spPr>
          <a:xfrm>
            <a:off x="7019925" y="1484313"/>
            <a:ext cx="869950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dirty="0">
                <a:latin typeface="Calibri" panose="020F0502020204030204" pitchFamily="34" charset="0"/>
              </a:rPr>
              <a:t>默默奉献</a:t>
            </a:r>
            <a:endParaRPr lang="en-US" altLang="zh-CN" sz="3200">
              <a:latin typeface="Calibri" panose="020F0502020204030204" pitchFamily="34" charset="0"/>
            </a:endParaRPr>
          </a:p>
          <a:p>
            <a:endParaRPr lang="en-US" altLang="zh-CN" sz="3200">
              <a:latin typeface="Calibri" panose="020F0502020204030204" pitchFamily="34" charset="0"/>
            </a:endParaRPr>
          </a:p>
          <a:p>
            <a:r>
              <a:rPr lang="zh-CN" altLang="en-US" sz="3200" dirty="0">
                <a:latin typeface="Calibri" panose="020F0502020204030204" pitchFamily="34" charset="0"/>
              </a:rPr>
              <a:t>顽强抗争</a:t>
            </a:r>
            <a:endParaRPr lang="zh-CN" altLang="en-US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概括主题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323" name="Picture 2" descr="F:\七彩课堂插图板式封面\排版用图标、页眉页脚\标题图（终-排版用）共29个\概括主题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59563" y="4508500"/>
            <a:ext cx="203041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6324" name="矩形 5"/>
          <p:cNvSpPr/>
          <p:nvPr/>
        </p:nvSpPr>
        <p:spPr>
          <a:xfrm>
            <a:off x="1258888" y="2416175"/>
            <a:ext cx="5689600" cy="2308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8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课文具体写了海上奇观红树林绚丽神奇的景象，表达了作者对红树林的奉献精神的赞美。</a:t>
            </a:r>
            <a:endParaRPr lang="zh-CN" altLang="en-US" sz="3600" b="1" dirty="0">
              <a:solidFill>
                <a:srgbClr val="008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写法点拨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7347" name="Picture 2" descr="F:\七彩课堂插图板式封面\排版用图标、页眉页脚\标题图（终-排版用）共29个\写法宝典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822325"/>
            <a:ext cx="2087562" cy="1460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8" name="Text Box 2"/>
          <p:cNvSpPr txBox="1"/>
          <p:nvPr/>
        </p:nvSpPr>
        <p:spPr>
          <a:xfrm>
            <a:off x="2651125" y="1154113"/>
            <a:ext cx="46577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chemeClr val="tx2"/>
                </a:solidFill>
                <a:latin typeface="Calibri" panose="020F0502020204030204" pitchFamily="34" charset="0"/>
              </a:rPr>
              <a:t>景物描写</a:t>
            </a:r>
            <a:endParaRPr lang="zh-CN" altLang="en-US" sz="44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7349" name="Text Box 3"/>
          <p:cNvSpPr txBox="1"/>
          <p:nvPr/>
        </p:nvSpPr>
        <p:spPr>
          <a:xfrm>
            <a:off x="539750" y="1928813"/>
            <a:ext cx="8243888" cy="4524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18" charset="0"/>
              </a:rPr>
              <a:t>本文是一篇描写景物的文章。如：“</a:t>
            </a:r>
            <a:r>
              <a:rPr lang="zh-CN" altLang="en-US" sz="3200" dirty="0">
                <a:latin typeface="Calibri" panose="020F0502020204030204" pitchFamily="34" charset="0"/>
              </a:rPr>
              <a:t>正是涨潮的时候，一片密密麻麻的红树林浸没在海水里，露出一顶顶青翠的树冠，浮荡在海浪之中。”“这简直是一个海上的世外桃源，一个神秘的植物天地。一株株红树纵横交错，褐红色的树干弯弯曲曲，盘根错节，形成一座座立体栅栏，支撑着硕大的树冠。”作者通过海上刚到的红树林绚丽多姿的景象，表达了对红树林的喜爱之情。</a:t>
            </a:r>
            <a:endParaRPr lang="zh-CN" altLang="en-US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拓展提升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8371" name="Picture 2" descr="F:\七彩课堂插图板式封面\排版用图标、页眉页脚\标题图（终-排版用）共29个\拓展延伸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4437063"/>
            <a:ext cx="2368550" cy="1655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4213" y="2133600"/>
            <a:ext cx="7559675" cy="33528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defRPr/>
            </a:pPr>
            <a:r>
              <a:rPr lang="zh-CN" altLang="en-US" sz="3200" noProof="1" dirty="0">
                <a:latin typeface="+mn-lt"/>
                <a:ea typeface="+mn-ea"/>
                <a:cs typeface="+mn-cs"/>
              </a:rPr>
              <a:t>胎生（</a:t>
            </a:r>
            <a:r>
              <a:rPr lang="zh-CN" altLang="en-US" sz="3200" noProof="1" dirty="0">
                <a:latin typeface="+mn-lt"/>
                <a:ea typeface="+mn-ea"/>
                <a:cs typeface="+mn-cs"/>
                <a:hlinkClick r:id="rId2"/>
              </a:rPr>
              <a:t>胎萌</a:t>
            </a:r>
            <a:r>
              <a:rPr lang="zh-CN" altLang="en-US" sz="3200" noProof="1" dirty="0">
                <a:latin typeface="+mn-lt"/>
                <a:ea typeface="+mn-ea"/>
                <a:cs typeface="+mn-cs"/>
              </a:rPr>
              <a:t>）现象是</a:t>
            </a:r>
            <a:r>
              <a:rPr lang="zh-CN" altLang="en-US" sz="3200" noProof="1" dirty="0">
                <a:latin typeface="+mn-lt"/>
                <a:ea typeface="+mn-ea"/>
                <a:cs typeface="+mn-cs"/>
                <a:hlinkClick r:id="rId3"/>
              </a:rPr>
              <a:t>红树</a:t>
            </a:r>
            <a:r>
              <a:rPr lang="zh-CN" altLang="en-US" sz="3200" noProof="1" dirty="0">
                <a:latin typeface="+mn-lt"/>
                <a:ea typeface="+mn-ea"/>
                <a:cs typeface="+mn-cs"/>
              </a:rPr>
              <a:t>植物的一种特殊</a:t>
            </a:r>
            <a:r>
              <a:rPr lang="zh-CN" altLang="en-US" sz="3200" noProof="1" dirty="0">
                <a:latin typeface="+mn-lt"/>
                <a:ea typeface="+mn-ea"/>
                <a:cs typeface="+mn-cs"/>
                <a:hlinkClick r:id="rId4"/>
              </a:rPr>
              <a:t>繁殖</a:t>
            </a:r>
            <a:r>
              <a:rPr lang="zh-CN" altLang="en-US" sz="3200" noProof="1" dirty="0">
                <a:latin typeface="+mn-lt"/>
                <a:ea typeface="+mn-ea"/>
                <a:cs typeface="+mn-cs"/>
              </a:rPr>
              <a:t>方式。由于长期生长在海潮涨落及海水冲击的环境中，栖地为极度缺氧的高盐度沼泽区，</a:t>
            </a:r>
            <a:r>
              <a:rPr lang="zh-CN" altLang="en-US" sz="3200" noProof="1" dirty="0">
                <a:latin typeface="+mn-lt"/>
                <a:ea typeface="+mn-ea"/>
                <a:cs typeface="+mn-cs"/>
                <a:hlinkClick r:id="rId5"/>
              </a:rPr>
              <a:t>红树植物</a:t>
            </a:r>
            <a:r>
              <a:rPr lang="zh-CN" altLang="en-US" sz="3200" noProof="1" dirty="0">
                <a:latin typeface="+mn-lt"/>
                <a:ea typeface="+mn-ea"/>
                <a:cs typeface="+mn-cs"/>
              </a:rPr>
              <a:t>的种子难以有稳定的萌发环境，又缺少种子发芽必需的氧气，只有胎生繁殖才可保证红树植物在海岸生存。这是红树植物另一奇妙的适应性。</a:t>
            </a:r>
            <a:endParaRPr kumimoji="0" lang="en-US" altLang="zh-CN" sz="3200" b="1" kern="1200" cap="none" spc="0" normalizeH="0" baseline="0" noProof="0" dirty="0" smtClean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心灵</a:t>
            </a:r>
            <a:r>
              <a:rPr lang="zh-CN" altLang="en-US" sz="3000" b="1" strike="noStrike" noProof="1" dirty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感悟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395" name="矩形 5"/>
          <p:cNvSpPr/>
          <p:nvPr/>
        </p:nvSpPr>
        <p:spPr>
          <a:xfrm>
            <a:off x="539750" y="2193925"/>
            <a:ext cx="8135938" cy="35385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    大千世界，竟还有这样一片神奇的树林：它们并非红色装点，却都有一颗赤诚的心；它们用生命保卫海岸，任由海浪冲刷，就连那“胎生”的幼苗，都能在恶劣的环境中顽强生存。这种抗争精神是红树林传递给我们的宝贵品质。我们也要像它们那样，不受环境影响，积极向上，实现人生价值。</a:t>
            </a:r>
            <a:endParaRPr lang="zh-CN" altLang="en-US" sz="28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同侧圆角矩形 2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随堂练习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cxnSp>
        <p:nvCxnSpPr>
          <p:cNvPr id="5" name="直线连接符 21"/>
          <p:cNvCxnSpPr/>
          <p:nvPr/>
        </p:nvCxnSpPr>
        <p:spPr>
          <a:xfrm flipV="1">
            <a:off x="468313" y="1844675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419" name="矩形 5"/>
          <p:cNvSpPr/>
          <p:nvPr/>
        </p:nvSpPr>
        <p:spPr>
          <a:xfrm>
            <a:off x="468313" y="1989138"/>
            <a:ext cx="8064500" cy="2862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Calibri" panose="020F0502020204030204" pitchFamily="34" charset="0"/>
              </a:rPr>
              <a:t>给多音字组词。</a:t>
            </a:r>
            <a:endParaRPr lang="en-US" altLang="zh-CN" sz="3600" b="1">
              <a:latin typeface="Calibri" panose="020F0502020204030204" pitchFamily="34" charset="0"/>
            </a:endParaRPr>
          </a:p>
          <a:p>
            <a:br>
              <a:rPr lang="zh-CN" altLang="en-US" sz="3600" dirty="0">
                <a:latin typeface="Calibri" panose="020F0502020204030204" pitchFamily="34" charset="0"/>
              </a:rPr>
            </a:br>
            <a:r>
              <a:rPr lang="zh-CN" altLang="en-US" sz="3600" dirty="0">
                <a:latin typeface="Calibri" panose="020F0502020204030204" pitchFamily="34" charset="0"/>
              </a:rPr>
              <a:t>    </a:t>
            </a:r>
            <a:r>
              <a:rPr lang="en-US" altLang="zh-CN" sz="3600" err="1">
                <a:latin typeface="Calibri" panose="020F0502020204030204" pitchFamily="34" charset="0"/>
              </a:rPr>
              <a:t>guàn</a:t>
            </a:r>
            <a:r>
              <a:rPr lang="zh-CN" altLang="en-US" sz="3600" dirty="0">
                <a:latin typeface="Calibri" panose="020F0502020204030204" pitchFamily="34" charset="0"/>
              </a:rPr>
              <a:t>（     ）     </a:t>
            </a:r>
            <a:r>
              <a:rPr lang="en-US" altLang="zh-CN" sz="3600" err="1">
                <a:latin typeface="Calibri" panose="020F0502020204030204" pitchFamily="34" charset="0"/>
              </a:rPr>
              <a:t>mò</a:t>
            </a:r>
            <a:r>
              <a:rPr lang="zh-CN" altLang="en-US" sz="3600" dirty="0">
                <a:latin typeface="Calibri" panose="020F0502020204030204" pitchFamily="34" charset="0"/>
              </a:rPr>
              <a:t>（      ）         </a:t>
            </a:r>
            <a:r>
              <a:rPr lang="en-US" altLang="zh-CN" sz="3600" err="1">
                <a:latin typeface="Calibri" panose="020F0502020204030204" pitchFamily="34" charset="0"/>
              </a:rPr>
              <a:t>jiā</a:t>
            </a:r>
            <a:r>
              <a:rPr lang="zh-CN" altLang="en-US" sz="3600" dirty="0">
                <a:latin typeface="Calibri" panose="020F0502020204030204" pitchFamily="34" charset="0"/>
              </a:rPr>
              <a:t>（     ）</a:t>
            </a:r>
            <a:br>
              <a:rPr lang="zh-CN" altLang="en-US" sz="3600" dirty="0">
                <a:latin typeface="Calibri" panose="020F0502020204030204" pitchFamily="34" charset="0"/>
              </a:rPr>
            </a:br>
            <a:r>
              <a:rPr lang="zh-CN" altLang="en-US" sz="3600" dirty="0">
                <a:latin typeface="Calibri" panose="020F0502020204030204" pitchFamily="34" charset="0"/>
              </a:rPr>
              <a:t>冠                      没                         夹</a:t>
            </a:r>
            <a:br>
              <a:rPr lang="zh-CN" altLang="en-US" sz="3600" dirty="0">
                <a:latin typeface="Calibri" panose="020F0502020204030204" pitchFamily="34" charset="0"/>
              </a:rPr>
            </a:br>
            <a:r>
              <a:rPr lang="zh-CN" altLang="en-US" sz="3600" dirty="0">
                <a:latin typeface="Calibri" panose="020F0502020204030204" pitchFamily="34" charset="0"/>
              </a:rPr>
              <a:t>    </a:t>
            </a:r>
            <a:r>
              <a:rPr lang="en-US" altLang="zh-CN" sz="3600" err="1">
                <a:latin typeface="Calibri" panose="020F0502020204030204" pitchFamily="34" charset="0"/>
              </a:rPr>
              <a:t>guān</a:t>
            </a:r>
            <a:r>
              <a:rPr lang="zh-CN" altLang="en-US" sz="3600" dirty="0">
                <a:latin typeface="Calibri" panose="020F0502020204030204" pitchFamily="34" charset="0"/>
              </a:rPr>
              <a:t>（      ）    </a:t>
            </a:r>
            <a:r>
              <a:rPr lang="en-US" altLang="zh-CN" sz="3600" err="1">
                <a:latin typeface="Calibri" panose="020F0502020204030204" pitchFamily="34" charset="0"/>
              </a:rPr>
              <a:t>méi</a:t>
            </a:r>
            <a:r>
              <a:rPr lang="zh-CN" altLang="en-US" sz="3600" dirty="0">
                <a:latin typeface="Calibri" panose="020F0502020204030204" pitchFamily="34" charset="0"/>
              </a:rPr>
              <a:t>（      ）        </a:t>
            </a:r>
            <a:r>
              <a:rPr lang="en-US" altLang="zh-CN" sz="3600" err="1">
                <a:latin typeface="Calibri" panose="020F0502020204030204" pitchFamily="34" charset="0"/>
              </a:rPr>
              <a:t>jiá</a:t>
            </a:r>
            <a:r>
              <a:rPr lang="zh-CN" altLang="en-US" sz="3600" dirty="0">
                <a:latin typeface="Calibri" panose="020F0502020204030204" pitchFamily="34" charset="0"/>
              </a:rPr>
              <a:t>（     ）</a:t>
            </a:r>
            <a:endParaRPr lang="en-US" altLang="zh-CN" sz="36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4817" name="组合 10"/>
          <p:cNvGrpSpPr/>
          <p:nvPr/>
        </p:nvGrpSpPr>
        <p:grpSpPr>
          <a:xfrm>
            <a:off x="268288" y="1125538"/>
            <a:ext cx="2255837" cy="569912"/>
            <a:chOff x="386506" y="1792176"/>
            <a:chExt cx="2256668" cy="571008"/>
          </a:xfrm>
        </p:grpSpPr>
        <p:cxnSp>
          <p:nvCxnSpPr>
            <p:cNvPr id="22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同侧圆角矩形 23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/>
              <a:r>
                <a:rPr lang="zh-CN" altLang="en-US" sz="3000" b="1" strike="noStrike" noProof="1" dirty="0" smtClean="0"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资料宝袋</a:t>
              </a:r>
              <a:endParaRPr lang="zh-CN" altLang="en-US" sz="3000" b="1" strike="noStrike" noProof="1" dirty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7" name="Text Box 3"/>
          <p:cNvSpPr txBox="1"/>
          <p:nvPr/>
        </p:nvSpPr>
        <p:spPr>
          <a:xfrm>
            <a:off x="3492500" y="1052513"/>
            <a:ext cx="3959225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Calibri" panose="020F0502020204030204" pitchFamily="34" charset="0"/>
                <a:ea typeface="楷体_GB2312" panose="02010609030101010101" pitchFamily="1" charset="-122"/>
              </a:rPr>
              <a:t>红树林</a:t>
            </a:r>
            <a:endParaRPr lang="zh-CN" altLang="en-US" sz="3600" b="1" dirty="0">
              <a:solidFill>
                <a:srgbClr val="FF0066"/>
              </a:solidFill>
              <a:latin typeface="Calibri" panose="020F0502020204030204" pitchFamily="34" charset="0"/>
              <a:ea typeface="楷体_GB2312" panose="02010609030101010101" pitchFamily="1" charset="-122"/>
            </a:endParaRPr>
          </a:p>
        </p:txBody>
      </p:sp>
      <p:pic>
        <p:nvPicPr>
          <p:cNvPr id="34821" name="Picture 2" descr="http://a2.att.hudong.com/73/86/01300001248577134484862124625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0525" y="2205038"/>
            <a:ext cx="5791200" cy="3743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同侧圆角矩形 1"/>
          <p:cNvSpPr/>
          <p:nvPr/>
        </p:nvSpPr>
        <p:spPr>
          <a:xfrm>
            <a:off x="468313" y="12684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预习检查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pic>
        <p:nvPicPr>
          <p:cNvPr id="36866" name="Picture 3" descr="F:\七彩课堂插图板式封面\排版用图标、页眉页脚\标题图（终-排版用）共29个\预习指导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59113" y="825500"/>
            <a:ext cx="2008187" cy="1403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4427538" y="1052513"/>
            <a:ext cx="4114800" cy="792163"/>
          </a:xfrm>
          <a:prstGeom prst="rect">
            <a:avLst/>
          </a:prstGeom>
        </p:spPr>
        <p:txBody>
          <a:bodyPr/>
          <a:p>
            <a:pPr algn="ctr"/>
            <a:r>
              <a:rPr lang="zh-CN" altLang="en-US" sz="4800" b="1" dirty="0">
                <a:solidFill>
                  <a:srgbClr val="FF00FF"/>
                </a:solidFill>
                <a:latin typeface="Calibri" panose="020F0502020204030204" pitchFamily="34" charset="0"/>
                <a:ea typeface="楷体_GB2312" panose="02010609030101010101" pitchFamily="1" charset="-122"/>
              </a:rPr>
              <a:t>浏览课文</a:t>
            </a:r>
            <a:endParaRPr lang="zh-CN" altLang="en-US" sz="4800" b="1" dirty="0">
              <a:solidFill>
                <a:srgbClr val="FF00FF"/>
              </a:solidFill>
              <a:latin typeface="Calibri" panose="020F0502020204030204" pitchFamily="34" charset="0"/>
              <a:ea typeface="楷体_GB2312" panose="02010609030101010101" pitchFamily="1" charset="-122"/>
            </a:endParaRPr>
          </a:p>
        </p:txBody>
      </p:sp>
      <p:sp>
        <p:nvSpPr>
          <p:cNvPr id="19" name="Text Box 4"/>
          <p:cNvSpPr txBox="1"/>
          <p:nvPr/>
        </p:nvSpPr>
        <p:spPr>
          <a:xfrm>
            <a:off x="1219200" y="2667000"/>
            <a:ext cx="69532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了解红树林的特点，领悟作者表达的思想感情。</a:t>
            </a:r>
            <a:endParaRPr lang="zh-CN" altLang="en-US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889" name="组合 5"/>
          <p:cNvGrpSpPr/>
          <p:nvPr/>
        </p:nvGrpSpPr>
        <p:grpSpPr>
          <a:xfrm>
            <a:off x="468313" y="1268413"/>
            <a:ext cx="2071687" cy="661987"/>
            <a:chOff x="571127" y="1769573"/>
            <a:chExt cx="2071702" cy="661806"/>
          </a:xfrm>
        </p:grpSpPr>
        <p:cxnSp>
          <p:nvCxnSpPr>
            <p:cNvPr id="7" name="直线连接符 21"/>
            <p:cNvCxnSpPr/>
            <p:nvPr/>
          </p:nvCxnSpPr>
          <p:spPr>
            <a:xfrm flipV="1">
              <a:off x="571127" y="2425625"/>
              <a:ext cx="2071702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同侧圆角矩形 7"/>
            <p:cNvSpPr/>
            <p:nvPr/>
          </p:nvSpPr>
          <p:spPr>
            <a:xfrm>
              <a:off x="571127" y="1769573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/>
              <a:endParaRPr lang="zh-CN" altLang="en-US" sz="3000" b="1" strike="noStrike" noProof="1" dirty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10" name="同侧圆角矩形 9"/>
          <p:cNvSpPr/>
          <p:nvPr/>
        </p:nvSpPr>
        <p:spPr>
          <a:xfrm>
            <a:off x="444500" y="1255713"/>
            <a:ext cx="2000250" cy="517525"/>
          </a:xfrm>
          <a:prstGeom prst="round2Same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r>
              <a:rPr lang="zh-CN" altLang="en-US" sz="3000" b="1" strike="noStrike" noProof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rPr>
              <a:t>字词乐园</a:t>
            </a:r>
            <a:endParaRPr lang="zh-CN" altLang="en-US" sz="3000" b="1" strike="noStrike" noProof="1" dirty="0">
              <a:latin typeface="华文新魏" panose="02010800040101010101" pitchFamily="2" charset="-122"/>
              <a:ea typeface="华文新魏" panose="02010800040101010101" pitchFamily="2" charset="-122"/>
              <a:cs typeface="黑体" panose="02010600030101010101" pitchFamily="49" charset="-122"/>
            </a:endParaRPr>
          </a:p>
        </p:txBody>
      </p:sp>
      <p:pic>
        <p:nvPicPr>
          <p:cNvPr id="37893" name="Picture 3" descr="F:\七彩课堂插图板式封面\排版用图标、页眉页脚\标题图（终-排版用）共29个\析字乐园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11863" y="903288"/>
            <a:ext cx="2520950" cy="1763712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9" name="直线连接符 21"/>
          <p:cNvCxnSpPr/>
          <p:nvPr/>
        </p:nvCxnSpPr>
        <p:spPr>
          <a:xfrm flipV="1">
            <a:off x="468313" y="1924050"/>
            <a:ext cx="2071688" cy="6350"/>
          </a:xfrm>
          <a:prstGeom prst="line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895" name="TextBox 23"/>
          <p:cNvSpPr txBox="1"/>
          <p:nvPr/>
        </p:nvSpPr>
        <p:spPr>
          <a:xfrm>
            <a:off x="3027363" y="1260475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我会读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37896" name="矩形 1"/>
          <p:cNvSpPr/>
          <p:nvPr/>
        </p:nvSpPr>
        <p:spPr>
          <a:xfrm>
            <a:off x="611188" y="3141663"/>
            <a:ext cx="655320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4400" err="1">
                <a:latin typeface="Calibri" panose="020F0502020204030204" pitchFamily="34" charset="0"/>
              </a:rPr>
              <a:t>Zòng</a:t>
            </a:r>
            <a:r>
              <a:rPr lang="en-US" altLang="zh-CN" sz="4400">
                <a:latin typeface="Calibri" panose="020F0502020204030204" pitchFamily="34" charset="0"/>
              </a:rPr>
              <a:t>  </a:t>
            </a:r>
            <a:r>
              <a:rPr lang="en-US" altLang="zh-CN" sz="4400" err="1">
                <a:latin typeface="Calibri" panose="020F0502020204030204" pitchFamily="34" charset="0"/>
              </a:rPr>
              <a:t>zhà</a:t>
            </a:r>
            <a:r>
              <a:rPr lang="en-US" altLang="zh-CN" sz="4400">
                <a:latin typeface="Calibri" panose="020F0502020204030204" pitchFamily="34" charset="0"/>
              </a:rPr>
              <a:t>  </a:t>
            </a:r>
            <a:r>
              <a:rPr lang="en-US" altLang="zh-CN" sz="4400" err="1">
                <a:latin typeface="Calibri" panose="020F0502020204030204" pitchFamily="34" charset="0"/>
              </a:rPr>
              <a:t>shuò</a:t>
            </a:r>
            <a:r>
              <a:rPr lang="en-US" altLang="zh-CN" sz="4400">
                <a:latin typeface="Calibri" panose="020F0502020204030204" pitchFamily="34" charset="0"/>
              </a:rPr>
              <a:t>   </a:t>
            </a:r>
            <a:r>
              <a:rPr lang="en-US" altLang="zh-CN" sz="4400" err="1">
                <a:latin typeface="Calibri" panose="020F0502020204030204" pitchFamily="34" charset="0"/>
              </a:rPr>
              <a:t>páng</a:t>
            </a:r>
            <a:r>
              <a:rPr lang="en-US" altLang="zh-CN" sz="4400">
                <a:latin typeface="Calibri" panose="020F0502020204030204" pitchFamily="34" charset="0"/>
              </a:rPr>
              <a:t>      </a:t>
            </a:r>
            <a:r>
              <a:rPr lang="en-US" altLang="zh-CN" sz="4400" err="1">
                <a:latin typeface="Calibri" panose="020F0502020204030204" pitchFamily="34" charset="0"/>
              </a:rPr>
              <a:t>yù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37897" name="矩形 2"/>
          <p:cNvSpPr/>
          <p:nvPr/>
        </p:nvSpPr>
        <p:spPr>
          <a:xfrm>
            <a:off x="827088" y="4076700"/>
            <a:ext cx="7167562" cy="831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800" dirty="0">
                <a:latin typeface="Calibri" panose="020F0502020204030204" pitchFamily="34" charset="0"/>
              </a:rPr>
              <a:t>纵     栅     硕      庞        御    </a:t>
            </a:r>
            <a:endParaRPr lang="zh-CN" altLang="en-US" sz="4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38914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38917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38918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9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偶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920" name="TextBox 24"/>
          <p:cNvSpPr txBox="1"/>
          <p:nvPr/>
        </p:nvSpPr>
        <p:spPr>
          <a:xfrm>
            <a:off x="984250" y="1839913"/>
            <a:ext cx="1571625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ǒu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21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写法：左窄右宽，“禺”中竖在竖中线右侧起笔。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8922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组词：木偶    玩偶    无独有偶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39938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39941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39942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43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芳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944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fāng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45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写法：“方”点正，横画长，横折钩横短折长。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9946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组词：芳华   芳草    芬芳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0962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0965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0966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7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划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968" name="TextBox 24"/>
          <p:cNvSpPr txBox="1"/>
          <p:nvPr/>
        </p:nvSpPr>
        <p:spPr>
          <a:xfrm>
            <a:off x="715963" y="1839913"/>
            <a:ext cx="2055812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huá</a:t>
            </a:r>
            <a:r>
              <a:rPr lang="en-US" altLang="zh-CN" sz="6600">
                <a:latin typeface="Calibri" panose="020F0502020204030204" pitchFamily="34" charset="0"/>
              </a:rPr>
              <a:t> 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69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写法：左窄右宽。“刂”两竖要直，间距适当。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70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组词：划船   划开   划拳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TextBox 6"/>
          <p:cNvSpPr/>
          <p:nvPr/>
        </p:nvSpPr>
        <p:spPr>
          <a:xfrm>
            <a:off x="7429500" y="357188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华文楷体" panose="02010600040101010101" pitchFamily="2" charset="-122"/>
              </a:rPr>
              <a:t>课件</a:t>
            </a:r>
            <a:r>
              <a:rPr lang="zh-CN" altLang="zh-CN" sz="2000">
                <a:solidFill>
                  <a:srgbClr val="00B0F0"/>
                </a:solidFill>
                <a:latin typeface="Candara" panose="020E0502030303020204" pitchFamily="34" charset="0"/>
                <a:ea typeface="华文楷体" panose="02010600040101010101" pitchFamily="2" charset="-122"/>
                <a:sym typeface="Candara" panose="020E0502030303020204" pitchFamily="34" charset="0"/>
              </a:rPr>
              <a:t>PPT</a:t>
            </a:r>
            <a:endParaRPr lang="zh-CN" altLang="zh-CN" sz="2000">
              <a:solidFill>
                <a:srgbClr val="00B0F0"/>
              </a:solidFill>
              <a:latin typeface="Candara" panose="020E0502030303020204" pitchFamily="34" charset="0"/>
              <a:ea typeface="华文楷体" panose="02010600040101010101" pitchFamily="2" charset="-122"/>
              <a:sym typeface="Candara" panose="020E0502030303020204" pitchFamily="34" charset="0"/>
            </a:endParaRPr>
          </a:p>
        </p:txBody>
      </p:sp>
      <p:grpSp>
        <p:nvGrpSpPr>
          <p:cNvPr id="41986" name="组合 17"/>
          <p:cNvGrpSpPr/>
          <p:nvPr/>
        </p:nvGrpSpPr>
        <p:grpSpPr>
          <a:xfrm>
            <a:off x="427038" y="908050"/>
            <a:ext cx="2257425" cy="571500"/>
            <a:chOff x="386506" y="1792176"/>
            <a:chExt cx="2256668" cy="571008"/>
          </a:xfrm>
        </p:grpSpPr>
        <p:cxnSp>
          <p:nvCxnSpPr>
            <p:cNvPr id="19" name="直线连接符 21"/>
            <p:cNvCxnSpPr/>
            <p:nvPr/>
          </p:nvCxnSpPr>
          <p:spPr>
            <a:xfrm flipV="1">
              <a:off x="386506" y="2357430"/>
              <a:ext cx="2256668" cy="5754"/>
            </a:xfrm>
            <a:prstGeom prst="line">
              <a:avLst/>
            </a:prstGeom>
            <a:ln w="38100" cmpd="sng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同侧圆角矩形 19"/>
            <p:cNvSpPr/>
            <p:nvPr/>
          </p:nvSpPr>
          <p:spPr>
            <a:xfrm>
              <a:off x="571126" y="1792176"/>
              <a:ext cx="2000609" cy="516419"/>
            </a:xfrm>
            <a:prstGeom prst="round2Same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strike="noStrike" noProof="1" dirty="0" smtClean="0">
                  <a:solidFill>
                    <a:prstClr val="black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黑体" panose="02010600030101010101" pitchFamily="49" charset="-122"/>
                </a:rPr>
                <a:t>字词乐园</a:t>
              </a:r>
              <a:endParaRPr lang="zh-CN" altLang="en-US" sz="3000" b="1" strike="noStrike" noProof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黑体" panose="02010600030101010101" pitchFamily="49" charset="-122"/>
              </a:endParaRPr>
            </a:p>
          </p:txBody>
        </p:sp>
      </p:grpSp>
      <p:sp>
        <p:nvSpPr>
          <p:cNvPr id="41989" name="TextBox 1"/>
          <p:cNvSpPr txBox="1"/>
          <p:nvPr/>
        </p:nvSpPr>
        <p:spPr>
          <a:xfrm>
            <a:off x="3027363" y="957263"/>
            <a:ext cx="15843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我会写</a:t>
            </a:r>
            <a:endParaRPr lang="zh-CN" altLang="en-US" sz="32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41990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6138" y="2849563"/>
            <a:ext cx="1439862" cy="141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91" name="TextBox 23"/>
          <p:cNvSpPr txBox="1"/>
          <p:nvPr/>
        </p:nvSpPr>
        <p:spPr>
          <a:xfrm>
            <a:off x="876300" y="2863850"/>
            <a:ext cx="1463675" cy="14462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8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撑</a:t>
            </a:r>
            <a:endParaRPr lang="zh-CN" altLang="en-US" sz="8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992" name="TextBox 24"/>
          <p:cNvSpPr txBox="1"/>
          <p:nvPr/>
        </p:nvSpPr>
        <p:spPr>
          <a:xfrm>
            <a:off x="715963" y="1839913"/>
            <a:ext cx="23114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6600" err="1">
                <a:latin typeface="Calibri" panose="020F0502020204030204" pitchFamily="34" charset="0"/>
              </a:rPr>
              <a:t>chēng</a:t>
            </a:r>
            <a:endParaRPr lang="zh-CN" altLang="en-US" sz="6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93" name="TextBox 25"/>
          <p:cNvSpPr txBox="1"/>
          <p:nvPr/>
        </p:nvSpPr>
        <p:spPr>
          <a:xfrm>
            <a:off x="3027363" y="2820988"/>
            <a:ext cx="4422775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写法：左窄右宽。右部笔画繁多，布局宜紧凑。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94" name="TextBox 26"/>
          <p:cNvSpPr txBox="1"/>
          <p:nvPr/>
        </p:nvSpPr>
        <p:spPr>
          <a:xfrm>
            <a:off x="936625" y="4916488"/>
            <a:ext cx="710088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组词：支撑   撑腰    撑船</a:t>
            </a:r>
            <a:endParaRPr lang="zh-CN" alt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1968</Words>
  <Application>WPS 演示</Application>
  <PresentationFormat>在屏幕上显示</PresentationFormat>
  <Paragraphs>251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Arial</vt:lpstr>
      <vt:lpstr>宋体</vt:lpstr>
      <vt:lpstr>Wingdings</vt:lpstr>
      <vt:lpstr>Calibri</vt:lpstr>
      <vt:lpstr>黑体</vt:lpstr>
      <vt:lpstr>华文新魏</vt:lpstr>
      <vt:lpstr>华文中宋</vt:lpstr>
      <vt:lpstr>楷体_GB2312</vt:lpstr>
      <vt:lpstr>华文楷体</vt:lpstr>
      <vt:lpstr>Candara</vt:lpstr>
      <vt:lpstr>楷体</vt:lpstr>
      <vt:lpstr>Times New Roman</vt:lpstr>
      <vt:lpstr>微软雅黑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142</cp:revision>
  <dcterms:created xsi:type="dcterms:W3CDTF">2016-08-21T15:10:31Z</dcterms:created>
  <dcterms:modified xsi:type="dcterms:W3CDTF">2017-10-20T05:01:06Z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