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59" r:id="rId12"/>
    <p:sldId id="260" r:id="rId13"/>
    <p:sldId id="266" r:id="rId14"/>
    <p:sldId id="261" r:id="rId15"/>
    <p:sldId id="27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7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7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7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7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microsoft.com/office/2007/relationships/media" Target="file:///F:\&#23567;&#23398;&#36164;&#28304;&#32593;&#65288;&#35203;&#65289;\&#35821;&#25991;&#35838;&#20214;&#25945;&#26696;\&#20845;&#24180;&#32423;&#35838;&#20214;\&#35199;&#24072;&#22823;&#29256;\&#26292;&#39118;&#38632;&#30340;&#21551;&#31034;\&#26292;&#39118;&#38632;&#30340;&#21551;&#31034;.wma" TargetMode="External"/><Relationship Id="rId2" Type="http://schemas.openxmlformats.org/officeDocument/2006/relationships/audio" Target="file:///F:\&#23567;&#23398;&#36164;&#28304;&#32593;&#65288;&#35203;&#65289;\&#35821;&#25991;&#35838;&#20214;&#25945;&#26696;\&#20845;&#24180;&#32423;&#35838;&#20214;\&#35199;&#24072;&#22823;&#29256;\&#26292;&#39118;&#38632;&#30340;&#21551;&#31034;\&#26292;&#39118;&#38632;&#30340;&#21551;&#31034;.wma" TargetMode="Externa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100" name="图片 4099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标题 410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772400" cy="1470025"/>
          </a:xfrm>
          <a:ln/>
        </p:spPr>
        <p:txBody>
          <a:bodyPr vert="horz" wrap="square" lIns="91440" tIns="45720" rIns="91440" bIns="45720" anchor="ctr"/>
          <a:p>
            <a:pPr defTabSz="914400">
              <a:buSzPct val="100000"/>
            </a:pPr>
            <a:r>
              <a:rPr lang="zh-CN" altLang="en-US" sz="5400" b="1" kern="1200" baseline="0" dirty="0">
                <a:solidFill>
                  <a:srgbClr val="FF0000"/>
                </a:solidFill>
                <a:latin typeface="Arial" panose="020B0604020202020204" pitchFamily="34" charset="0"/>
                <a:ea typeface="方正楷体_GBK" panose="03000509000000000000" pitchFamily="65" charset="-122"/>
              </a:rPr>
              <a:t>暴风雨的启示</a:t>
            </a:r>
            <a:endParaRPr lang="zh-CN" altLang="en-US" sz="5400" b="1" kern="1200" baseline="0" dirty="0">
              <a:solidFill>
                <a:srgbClr val="FF0000"/>
              </a:solidFill>
              <a:latin typeface="Arial" panose="020B0604020202020204" pitchFamily="34" charset="0"/>
              <a:ea typeface="方正楷体_GBK" panose="03000509000000000000" pitchFamily="65" charset="-122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304800" y="1524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方正楷体_GBK" panose="03000509000000000000" pitchFamily="65" charset="-122"/>
              </a:rPr>
              <a:t>西师大版语文六年级下册第五单元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方正楷体_GBK" panose="03000509000000000000" pitchFamily="65" charset="-122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en-US" altLang="zh-CN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  </a:t>
            </a:r>
            <a:r>
              <a:rPr lang="zh-CN" altLang="en-US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暴风雨到来时是怎样的一种情景？</a:t>
            </a:r>
            <a:endParaRPr lang="zh-CN" altLang="en-US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endParaRPr lang="zh-CN" altLang="en-US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      一道闪光，一声清脆的霹雳，接着便下起瓢泼大雨。宛如天神听到信号，撕开天幕，把天河之水倾注到人间。</a:t>
            </a:r>
            <a:endParaRPr lang="zh-CN" altLang="en-US" sz="2800" b="1" dirty="0">
              <a:solidFill>
                <a:srgbClr val="FF0000"/>
              </a:solidFill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      狂风咆哮着，猛地把门打开，摔在墙上。烟囱发出低声的呜鸣，犹如在黑夜里抽咽。</a:t>
            </a:r>
            <a:endParaRPr lang="zh-CN" altLang="en-US" sz="2800" b="1" dirty="0">
              <a:solidFill>
                <a:srgbClr val="FF0000"/>
              </a:solidFill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   大雨猛烈地敲打着屋顶，冲击着玻璃，奏出激动人心的乐章。 </a:t>
            </a:r>
            <a:endParaRPr lang="zh-CN" altLang="en-US" sz="2800" b="1" dirty="0">
              <a:solidFill>
                <a:srgbClr val="FF0000"/>
              </a:solidFill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</p:txBody>
      </p:sp>
      <p:pic>
        <p:nvPicPr>
          <p:cNvPr id="7172" name="图片 7171" descr="初读感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28600"/>
            <a:ext cx="20796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暴风雨的启示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600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99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暴风雨给我们带来了什么样的启示？ </a:t>
            </a:r>
            <a:endParaRPr lang="zh-CN" altLang="en-US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pPr>
              <a:buNone/>
            </a:pPr>
            <a:endParaRPr lang="zh-CN" altLang="en-US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方正楷体_GBK" panose="03000509000000000000" pitchFamily="65" charset="-122"/>
              </a:rPr>
              <a:t>昨晚，狂暴的大自然似乎要把整个人间毁灭，而它</a:t>
            </a:r>
            <a:endParaRPr lang="zh-CN" altLang="en-US" sz="2800" b="1" dirty="0">
              <a:solidFill>
                <a:srgbClr val="FF0000"/>
              </a:solidFill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方正楷体_GBK" panose="03000509000000000000" pitchFamily="65" charset="-122"/>
              </a:rPr>
              <a:t>带来的却是更加绚丽的早晨。</a:t>
            </a:r>
            <a:endParaRPr lang="zh-CN" altLang="en-US" sz="2800" b="1" dirty="0">
              <a:solidFill>
                <a:srgbClr val="FF0000"/>
              </a:solidFill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方正楷体_GBK" panose="03000509000000000000" pitchFamily="65" charset="-122"/>
              </a:rPr>
              <a:t>有时，人们受到种种局限，只看到事物的一个方</a:t>
            </a:r>
            <a:endParaRPr lang="zh-CN" altLang="en-US" sz="2800" b="1" dirty="0">
              <a:solidFill>
                <a:srgbClr val="FF0000"/>
              </a:solidFill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方正楷体_GBK" panose="03000509000000000000" pitchFamily="65" charset="-122"/>
              </a:rPr>
              <a:t>面，而忽略了大自然整体那无伦比的和谐的美。</a:t>
            </a:r>
            <a:endParaRPr lang="zh-CN" altLang="en-US" sz="2800" b="1" dirty="0">
              <a:solidFill>
                <a:srgbClr val="FF0000"/>
              </a:solidFill>
              <a:ea typeface="方正楷体_GBK" panose="03000509000000000000" pitchFamily="65" charset="-122"/>
            </a:endParaRPr>
          </a:p>
        </p:txBody>
      </p:sp>
      <p:pic>
        <p:nvPicPr>
          <p:cNvPr id="8196" name="图片 8195" descr="整体感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533400"/>
            <a:ext cx="2017713" cy="417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文本占位符 14337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2514600"/>
          </a:xfrm>
          <a:ln/>
        </p:spPr>
        <p:txBody>
          <a:bodyPr/>
          <a:p>
            <a:pPr>
              <a:buNone/>
            </a:pPr>
            <a:r>
              <a:rPr lang="en-US" altLang="zh-CN" dirty="0"/>
              <a:t>   </a:t>
            </a:r>
            <a:r>
              <a:rPr lang="zh-CN" altLang="en-US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作者是不是也和我们一样，喜欢的是暴风雨“去之后”的绚丽华美，是不是对暴风雨“来之前”、“来之时”的“狂暴”觉得不美，不喜欢呢？ </a:t>
            </a:r>
            <a:endParaRPr lang="zh-CN" altLang="en-US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</p:txBody>
      </p:sp>
      <p:pic>
        <p:nvPicPr>
          <p:cNvPr id="14339" name="图片 14338" descr="细读感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685800"/>
            <a:ext cx="3346450" cy="89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en-US" altLang="zh-CN" sz="2800" dirty="0"/>
              <a:t>   </a:t>
            </a:r>
            <a:r>
              <a:rPr lang="zh-CN" altLang="en-US" sz="2800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有时，人们受到种种局限，只看到事物的一个方面，而忽略了大自然整体那无伦比的和谐的美。 </a:t>
            </a:r>
            <a:endParaRPr lang="zh-CN" altLang="en-US" sz="2800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endParaRPr lang="zh-CN" altLang="en-US" sz="2800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pPr>
              <a:buNone/>
            </a:pPr>
            <a:r>
              <a:rPr lang="zh-CN" altLang="en-US" sz="2800" dirty="0"/>
              <a:t>    </a:t>
            </a:r>
            <a:r>
              <a:rPr lang="zh-CN" altLang="en-US" sz="2400" b="1" dirty="0">
                <a:solidFill>
                  <a:srgbClr val="FF0000"/>
                </a:solidFill>
                <a:ea typeface="方正楷体_GBK" panose="03000509000000000000" pitchFamily="65" charset="-122"/>
              </a:rPr>
              <a:t>这是点明文章中心的句子。这里的“局限”指的是“只看到事物的一个方面”。如果只看到暴风雨前和暴风雨时的一种惊心动魄的美，是一种局限；如果只认识到暴风雨去之后一派绚丽多姿的美，也仍然是一种局限。只有把暴风雨来之前，来之时和去之后的不同的美结合起来，才能真正体会到“大自然整体那无与伦比的和谐的美”。</a:t>
            </a:r>
            <a:r>
              <a:rPr lang="en-US" altLang="zh-CN" sz="2400" b="1" dirty="0">
                <a:solidFill>
                  <a:srgbClr val="FF0000"/>
                </a:solidFill>
                <a:ea typeface="方正楷体_GBK" panose="03000509000000000000" pitchFamily="65" charset="-122"/>
              </a:rPr>
              <a:t> </a:t>
            </a:r>
            <a:endParaRPr lang="en-US" altLang="zh-CN" sz="2400" b="1" dirty="0">
              <a:solidFill>
                <a:srgbClr val="FF0000"/>
              </a:solidFill>
              <a:ea typeface="方正楷体_GBK" panose="03000509000000000000" pitchFamily="65" charset="-122"/>
            </a:endParaRPr>
          </a:p>
        </p:txBody>
      </p:sp>
      <p:pic>
        <p:nvPicPr>
          <p:cNvPr id="9220" name="图片 9219" descr="感受领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381000"/>
            <a:ext cx="2286000" cy="620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8" name="文本框 21507"/>
          <p:cNvSpPr txBox="1"/>
          <p:nvPr/>
        </p:nvSpPr>
        <p:spPr>
          <a:xfrm>
            <a:off x="685800" y="609600"/>
            <a:ext cx="792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5257800" y="1371600"/>
            <a:ext cx="3886200" cy="4800600"/>
          </a:xfrm>
          <a:ln/>
        </p:spPr>
        <p:txBody>
          <a:bodyPr/>
          <a:p>
            <a:pPr>
              <a:buNone/>
            </a:pPr>
            <a:r>
              <a:rPr lang="en-US" altLang="zh-CN" sz="2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阿尔卑斯山</a:t>
            </a:r>
            <a:r>
              <a:rPr lang="zh-CN" altLang="en-US" sz="2000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是瑞士最亮丽的一条风景，位于瑞士的东南部。阿尔卑斯山区占瑞士总面积的</a:t>
            </a:r>
            <a:r>
              <a:rPr lang="en-US" altLang="zh-CN" sz="2000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69</a:t>
            </a:r>
            <a:r>
              <a:rPr lang="zh-CN" altLang="en-US" sz="2000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％。“艾格尔峰”、“明希峰”、“少女峰”三大名山均屹立在阿尔卑斯山脉。特殊的地理环境造就了它独特的景观：高山植物和雪绒花，湍急的瀑布，岩洞中的石钟乳，独特的动植物等。世界著名的滑雪胜地</a:t>
            </a:r>
            <a:r>
              <a:rPr lang="en-US" altLang="zh-CN" sz="2000" b="1">
                <a:latin typeface="Arial" panose="020B0604020202020204" pitchFamily="34" charset="0"/>
                <a:ea typeface="方正楷体_GBK" panose="03000509000000000000" pitchFamily="65" charset="-122"/>
              </a:rPr>
              <a:t>——</a:t>
            </a:r>
            <a:r>
              <a:rPr lang="zh-CN" altLang="en-US" sz="2000" b="1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圣莫里茨高山滑雪场就位于阿尔卑斯山脉的中心地带。 </a:t>
            </a:r>
            <a:endParaRPr lang="zh-CN" altLang="en-US" sz="2000" b="1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</p:txBody>
      </p:sp>
      <p:pic>
        <p:nvPicPr>
          <p:cNvPr id="5124" name="图片 5123" descr="阿尔卑斯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371600"/>
            <a:ext cx="5257800" cy="394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5364" name="图片 15363" descr="闪电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6388" name="图片 16387" descr="闪电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7412" name="图片 17411" descr="暴风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8436" name="图片 18435" descr="暴风雨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9460" name="图片 19459" descr="黎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0484" name="图片 20483" descr="春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0" y="0"/>
            <a:ext cx="9296400" cy="6858000"/>
          </a:xfrm>
          <a:ln/>
        </p:spPr>
        <p:txBody>
          <a:bodyPr/>
          <a:p>
            <a:pPr>
              <a:buNone/>
            </a:pPr>
            <a:endParaRPr b="1" dirty="0"/>
          </a:p>
        </p:txBody>
      </p:sp>
      <p:pic>
        <p:nvPicPr>
          <p:cNvPr id="6148" name="图片 6147" descr="读一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8600"/>
            <a:ext cx="211455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矩形 6150"/>
          <p:cNvSpPr/>
          <p:nvPr/>
        </p:nvSpPr>
        <p:spPr>
          <a:xfrm>
            <a:off x="2743200" y="990600"/>
            <a:ext cx="64008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err="1">
                <a:solidFill>
                  <a:srgbClr val="FF0000"/>
                </a:solidFill>
                <a:latin typeface="Arial" panose="020B0604020202020204" pitchFamily="34" charset="0"/>
              </a:rPr>
              <a:t>zhì                zh</a:t>
            </a:r>
            <a:r>
              <a:rPr lang="en-US" altLang="zh-CN" sz="2800" b="1" err="1">
                <a:solidFill>
                  <a:srgbClr val="FF0000"/>
                </a:solidFill>
                <a:latin typeface="Arial" panose="020B0604020202020204" pitchFamily="34" charset="0"/>
              </a:rPr>
              <a:t>ǎ</a:t>
            </a:r>
            <a:r>
              <a:rPr lang="en-US" altLang="zh-CN" sz="2800" err="1">
                <a:solidFill>
                  <a:srgbClr val="FF0000"/>
                </a:solidFill>
                <a:latin typeface="Arial" panose="020B0604020202020204" pitchFamily="34" charset="0"/>
              </a:rPr>
              <a:t>n             mèi    p</a:t>
            </a:r>
            <a:r>
              <a:rPr lang="en-US" altLang="zh-CN" sz="2800" b="1" err="1">
                <a:solidFill>
                  <a:srgbClr val="FF0000"/>
                </a:solidFill>
                <a:latin typeface="Arial" panose="020B0604020202020204" pitchFamily="34" charset="0"/>
              </a:rPr>
              <a:t>ī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800" err="1">
                <a:solidFill>
                  <a:srgbClr val="FF0000"/>
                </a:solidFill>
                <a:latin typeface="Arial" panose="020B0604020202020204" pitchFamily="34" charset="0"/>
              </a:rPr>
              <a:t> lì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窒    息           辗    转  不    寐     霹</a:t>
            </a:r>
            <a:r>
              <a:rPr lang="zh-CN" altLang="en-US" sz="2800" dirty="0">
                <a:latin typeface="Arial" panose="020B0604020202020204" pitchFamily="34" charset="0"/>
              </a:rPr>
              <a:t>  雳</a:t>
            </a:r>
            <a:endParaRPr lang="zh-CN" altLang="en-US" sz="2800" dirty="0">
              <a:latin typeface="Arial" panose="020B0604020202020204" pitchFamily="34" charset="0"/>
            </a:endParaRPr>
          </a:p>
          <a:p>
            <a:r>
              <a:rPr lang="en-US" altLang="zh-CN" sz="2800" err="1">
                <a:solidFill>
                  <a:srgbClr val="FF0000"/>
                </a:solidFill>
                <a:latin typeface="Arial" panose="020B0604020202020204" pitchFamily="34" charset="0"/>
              </a:rPr>
              <a:t>piáo                  shì    w</a:t>
            </a:r>
            <a:r>
              <a:rPr lang="en-US" altLang="zh-CN" sz="2800" b="1" err="1">
                <a:solidFill>
                  <a:srgbClr val="FF0000"/>
                </a:solidFill>
                <a:latin typeface="Arial" panose="020B0604020202020204" pitchFamily="34" charset="0"/>
              </a:rPr>
              <a:t>ē</a:t>
            </a:r>
            <a:r>
              <a:rPr lang="en-US" altLang="zh-CN" sz="280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</a:rPr>
              <a:t>                                         </a:t>
            </a:r>
            <a:r>
              <a:rPr lang="zh-CN" altLang="en-US" sz="2800" b="1" dirty="0">
                <a:latin typeface="Arial" panose="020B0604020202020204" pitchFamily="34" charset="0"/>
              </a:rPr>
              <a:t>瓢   泼          擦 拭     偎     依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0" y="2819400"/>
            <a:ext cx="9144000" cy="287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闷热      划破         漆黑         恐惧         清脆          宛如        咆哮       烟囱        犹如          闪烁        黎明         艳丽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抽咽       蠕动         铿锵         抚慰         疲惫         和煦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玫瑰      绚丽   绮丽     和谐    毁灭   无与伦比     风景如画       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江山似锦             喷薄欲出         翩翩起舞            蓝悠悠</a:t>
            </a:r>
            <a:r>
              <a:rPr lang="zh-CN" altLang="en-US" dirty="0">
                <a:latin typeface="Arial" panose="020B0604020202020204" pitchFamily="34" charset="0"/>
              </a:rPr>
              <a:t>  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WPS 演示</Application>
  <PresentationFormat>在屏幕上显示</PresentationFormat>
  <Paragraphs>34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方正楷体_GBK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莲山课件http://www.5ykj.com/</dc:title>
  <dc:creator>莲山课件http://www.5ykj.com/</dc:creator>
  <cp:keywords>莲山课件http://www.5ykj.com/</cp:keywords>
  <dc:description>莲山课件http://www.5ykj.com/</dc:description>
  <dc:subject>莲山课件http://www.5ykj.com/</dc:subject>
  <cp:category>莲山课件http://www.5ykj.com/</cp:category>
  <cp:lastModifiedBy>Administrator</cp:lastModifiedBy>
  <cp:revision>3</cp:revision>
  <dcterms:created xsi:type="dcterms:W3CDTF">2017-10-20T09:27:10Z</dcterms:created>
  <dcterms:modified xsi:type="dcterms:W3CDTF">2017-10-20T09:47:06Z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2052-10.1.0.6875</vt:lpwstr>
  </property>
</Properties>
</file>