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76" r:id="rId5"/>
    <p:sldId id="259" r:id="rId6"/>
    <p:sldId id="272" r:id="rId7"/>
    <p:sldId id="280" r:id="rId8"/>
    <p:sldId id="281" r:id="rId9"/>
    <p:sldId id="282" r:id="rId10"/>
    <p:sldId id="284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83" r:id="rId19"/>
    <p:sldId id="268" r:id="rId20"/>
    <p:sldId id="285" r:id="rId21"/>
    <p:sldId id="269" r:id="rId22"/>
    <p:sldId id="270" r:id="rId23"/>
    <p:sldId id="271" r:id="rId24"/>
    <p:sldId id="274" r:id="rId25"/>
    <p:sldId id="275" r:id="rId26"/>
    <p:sldId id="286" r:id="rId27"/>
    <p:sldId id="287" r:id="rId28"/>
    <p:sldId id="295" r:id="rId29"/>
    <p:sldId id="289" r:id="rId30"/>
    <p:sldId id="296" r:id="rId31"/>
    <p:sldId id="297" r:id="rId32"/>
    <p:sldId id="298" r:id="rId33"/>
    <p:sldId id="290" r:id="rId34"/>
    <p:sldId id="292" r:id="rId35"/>
    <p:sldId id="293" r:id="rId36"/>
    <p:sldId id="299" r:id="rId37"/>
    <p:sldId id="300" r:id="rId38"/>
    <p:sldId id="301" r:id="rId39"/>
    <p:sldId id="291" r:id="rId40"/>
    <p:sldId id="302" r:id="rId41"/>
    <p:sldId id="303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00"/>
    <a:srgbClr val="FF99FF"/>
    <a:srgbClr val="99FF33"/>
    <a:srgbClr val="00CCFF"/>
    <a:srgbClr val="009900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3"/>
    <p:restoredTop sz="94660"/>
  </p:normalViewPr>
  <p:slideViewPr>
    <p:cSldViewPr showGuides="1">
      <p:cViewPr varScale="1">
        <p:scale>
          <a:sx n="94" d="100"/>
          <a:sy n="94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hyperlink" Target="http://images.ctrip.com/images/resources/0029/58805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hyperlink" Target="http://www.chutianlaser.com/products/ctlzhujian/huanghelougualianda.htm" TargetMode="Externa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hyperlink" Target="http://images.ctrip.com/images/resources/0017/34946.jpg" TargetMode="Externa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hyperlink" Target="http://images.ctrip.com/images/resources/0019/39183.jpg" TargetMode="Externa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hyperlink" Target="http://images.ctrip.com/images/resources/0016/33836.jpg" TargetMode="Externa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073" descr="照片标题：风雨黄鹤楼&#13;&#10;上传网友：magroad             &#13;&#10;携程推荐：★★&#13;&#10;投票人数：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3074"/>
          <p:cNvSpPr txBox="1"/>
          <p:nvPr/>
        </p:nvSpPr>
        <p:spPr>
          <a:xfrm>
            <a:off x="6516688" y="2708275"/>
            <a:ext cx="15128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崔颢</a:t>
            </a:r>
            <a:endParaRPr lang="zh-CN" altLang="en-US" sz="4000" b="1">
              <a:solidFill>
                <a:srgbClr val="FFFF00"/>
              </a:solidFill>
              <a:latin typeface="Arial" panose="020B0604020202020204" pitchFamily="34" charset="0"/>
              <a:ea typeface="仿宋_GB2312" panose="02010609030101010101" pitchFamily="49" charset="-122"/>
            </a:endParaRPr>
          </a:p>
        </p:txBody>
      </p:sp>
      <p:sp>
        <p:nvSpPr>
          <p:cNvPr id="3076" name="矩形 3075"/>
          <p:cNvSpPr/>
          <p:nvPr/>
        </p:nvSpPr>
        <p:spPr>
          <a:xfrm>
            <a:off x="1403350" y="620713"/>
            <a:ext cx="619283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黄 鹤 楼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971550" y="981075"/>
            <a:ext cx="7200900" cy="466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3399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“</a:t>
            </a:r>
            <a:r>
              <a:rPr lang="zh-CN" altLang="en-US" sz="3200" b="1" dirty="0">
                <a:solidFill>
                  <a:srgbClr val="3399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遥望中原，荒烟外，许多城郭。想当年、花遮柳护，凤楼龙阁。万岁山前珠翠绕，蓬壶殿里笙歌作。而今铁骑满郊 ，风尘恶！兵安在？膏锋锷，民安在？填沟壑。叹江山如故，千村寥落。何日请缨提锐旅？一鞭直渡清河洛！却归来再续汉阳游，骑黄鹤。”</a:t>
            </a:r>
            <a:r>
              <a:rPr lang="zh-CN" altLang="en-US" sz="3600" b="1" dirty="0">
                <a:solidFill>
                  <a:srgbClr val="3399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南宋爱国将领</a:t>
            </a:r>
            <a:r>
              <a:rPr lang="zh-CN" altLang="en-US" sz="36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岳飞</a:t>
            </a:r>
            <a:r>
              <a:rPr lang="zh-CN" altLang="en-US" sz="3600" b="1" dirty="0">
                <a:solidFill>
                  <a:srgbClr val="3399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登楼抒怀，抚剑请缨，抗击强盗，重整山河，壮怀激烈。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611188" y="260350"/>
            <a:ext cx="43926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u="sng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诗词中的黄鹤楼</a:t>
            </a:r>
            <a:endParaRPr lang="zh-CN" altLang="en-US" sz="4000" b="1" u="sng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charRg st="0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7" name="文本框 21506"/>
          <p:cNvSpPr txBox="1"/>
          <p:nvPr/>
        </p:nvSpPr>
        <p:spPr>
          <a:xfrm>
            <a:off x="611188" y="1125538"/>
            <a:ext cx="7416800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en-US" altLang="zh-CN" sz="3200" dirty="0">
                <a:solidFill>
                  <a:srgbClr val="FF6600"/>
                </a:solidFill>
                <a:latin typeface="Arial" panose="020B0604020202020204" pitchFamily="34" charset="0"/>
              </a:rPr>
              <a:t>★</a:t>
            </a:r>
            <a:r>
              <a:rPr lang="en-US" altLang="zh-CN" sz="1800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“</a:t>
            </a: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茫茫九派流中国，沉沉一线穿南北。烟雨莽苍苍，龟蛇锁大江。　黄鹤知何去，剩有游人处。把酒酎滔滔，心潮逐浪高。”</a:t>
            </a:r>
            <a:r>
              <a:rPr lang="en-US" altLang="zh-CN" sz="32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1927</a:t>
            </a:r>
            <a:r>
              <a:rPr lang="zh-CN" altLang="en-US" sz="32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年春，风云紧急，中国革命处在危急关头。毛泽东亲临此地，倚危把酒，怀古思今，心潮难平，写下此诗。面对乱石崩云、惊涛扑岸的局面，他以无比坚定的信念，高瞻远瞩的目光，宽广恢宏的气度，纵览时局，预见革命高潮的必将重新来临。</a:t>
            </a:r>
            <a:endParaRPr lang="zh-CN" altLang="en-US" sz="3200" b="1" dirty="0">
              <a:solidFill>
                <a:srgbClr val="FFFFFF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611188" y="260350"/>
            <a:ext cx="43926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u="sng" dirty="0">
                <a:solidFill>
                  <a:srgbClr val="99FF33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诗词中的黄鹤楼</a:t>
            </a:r>
            <a:endParaRPr lang="zh-CN" altLang="en-US" sz="4000" b="1" u="sng">
              <a:solidFill>
                <a:srgbClr val="99FF33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0242"/>
          <p:cNvSpPr txBox="1"/>
          <p:nvPr/>
        </p:nvSpPr>
        <p:spPr>
          <a:xfrm>
            <a:off x="2667000" y="533400"/>
            <a:ext cx="61722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5400" b="1" u="sng" dirty="0">
                <a:solidFill>
                  <a:srgbClr val="0000CC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黄鹤楼的地理位置</a:t>
            </a:r>
            <a:endParaRPr lang="zh-CN" altLang="en-US" sz="5400" b="1" u="sng">
              <a:solidFill>
                <a:srgbClr val="0000CC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3059113" y="4797425"/>
            <a:ext cx="863600" cy="514350"/>
          </a:xfrm>
          <a:prstGeom prst="rect">
            <a:avLst/>
          </a:prstGeom>
          <a:noFill/>
          <a:ln w="57150" cap="flat" cmpd="thinThick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1265" descr="huanghelougualianyuan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0"/>
            <a:ext cx="6781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1266"/>
          <p:cNvSpPr txBox="1"/>
          <p:nvPr/>
        </p:nvSpPr>
        <p:spPr>
          <a:xfrm>
            <a:off x="7131050" y="0"/>
            <a:ext cx="2012950" cy="6858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u="sng" dirty="0">
                <a:solidFill>
                  <a:srgbClr val="FF66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黄鹤楼的命名由来</a:t>
            </a:r>
            <a:endParaRPr lang="zh-CN" altLang="en-US" sz="6000" b="1" u="sng" dirty="0">
              <a:solidFill>
                <a:srgbClr val="FF66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              </a:t>
            </a: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白云黄鹤图</a:t>
            </a:r>
            <a:endParaRPr lang="zh-CN" altLang="en-US" sz="4000" b="1">
              <a:solidFill>
                <a:srgbClr val="FFFF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468313" y="1268413"/>
            <a:ext cx="7931150" cy="509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 dirty="0">
                <a:solidFill>
                  <a:srgbClr val="6699CC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  </a:t>
            </a:r>
            <a:r>
              <a:rPr lang="zh-CN" altLang="en-US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东吴黄武二年（公元</a:t>
            </a:r>
            <a:r>
              <a:rPr lang="en-US" altLang="zh-CN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223</a:t>
            </a:r>
            <a:r>
              <a:rPr lang="zh-CN" altLang="en-US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年），东吴主孙权下令“城江夏山”，也就是下令在武昌江边倚着蛇山建一座城池。当时，孙权的主要对手曹操与东吴隔江而制。因此，长江天险的防守对东吴来说非常重要。为了随时掌握江上的情况，在修建武昌城的时候，还在沿江一处叫做黄鹄矶的地方修建了一座望楼。这座望楼，就是黄鹤楼的雏形。</a:t>
            </a:r>
            <a:endParaRPr lang="zh-CN" altLang="en-US" sz="2400" b="1" dirty="0">
              <a:solidFill>
                <a:srgbClr val="FFFFFF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随着历史的演变，黄鹤楼逐渐失去了它的军事价值，而成为人们饮酒消遣，欣赏风景的好去处。在一千七百多年的漫长历史中，黄鹤楼可以说是饱经沧桑，受尽磨难。它先后十余次毁于战乱，或意外失火。先后十余次被毁，又十余次被重建。黄鹤楼最后一次被毁是在公元</a:t>
            </a:r>
            <a:r>
              <a:rPr lang="en-US" altLang="zh-CN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1884</a:t>
            </a:r>
            <a:r>
              <a:rPr lang="zh-CN" altLang="en-US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年，最后一次重建是在</a:t>
            </a:r>
            <a:r>
              <a:rPr lang="en-US" altLang="zh-CN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1981</a:t>
            </a:r>
            <a:r>
              <a:rPr lang="zh-CN" altLang="en-US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年动工，</a:t>
            </a:r>
            <a:r>
              <a:rPr lang="en-US" altLang="zh-CN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1984</a:t>
            </a:r>
            <a:r>
              <a:rPr lang="zh-CN" altLang="en-US" sz="2400" b="1" dirty="0">
                <a:solidFill>
                  <a:srgbClr val="FFFFFF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年建成的。</a:t>
            </a:r>
            <a:endParaRPr lang="zh-CN" altLang="en-US" sz="2400" b="1">
              <a:solidFill>
                <a:srgbClr val="FFFFFF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971550" y="333375"/>
            <a:ext cx="6705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黄鹤楼的历史沿革</a:t>
            </a:r>
            <a:endParaRPr lang="zh-CN" altLang="en-US" sz="4800" b="1" u="sng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43464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3573463"/>
            <a:ext cx="3529012" cy="284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3314" descr="照片标题：黄鹤楼：江城五月落梅花&#13;&#10;上传网友：fanlu123456         &#13;&#10;携程推荐：★★&#13;&#10;投票人数：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60350"/>
            <a:ext cx="3657600" cy="309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黄鹤楼2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333375"/>
            <a:ext cx="4716463" cy="611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文本框 13317"/>
          <p:cNvSpPr txBox="1"/>
          <p:nvPr/>
        </p:nvSpPr>
        <p:spPr>
          <a:xfrm>
            <a:off x="3132138" y="333375"/>
            <a:ext cx="3671887" cy="52863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黄鹤楼</a:t>
            </a: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图片欣赏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照片标题：黄鹤楼夕照&#13;&#10;上传网友：fz600701            &#13;&#10;携程推荐：★★&#13;&#10;投票人数：44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450"/>
            <a:ext cx="4268788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4643438" y="620713"/>
            <a:ext cx="45005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dirty="0">
                <a:solidFill>
                  <a:srgbClr val="00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上倚河汉   下临江流</a:t>
            </a:r>
            <a:endParaRPr lang="zh-CN" altLang="en-US" sz="3200">
              <a:solidFill>
                <a:srgbClr val="0099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42" name="矩形 14341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sz="4400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3" name="图片 14342" descr="黄鹤楼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25" y="1196975"/>
            <a:ext cx="4803775" cy="566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14343" descr="463214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350"/>
            <a:ext cx="4067175" cy="325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文本框 14344"/>
          <p:cNvSpPr txBox="1"/>
          <p:nvPr/>
        </p:nvSpPr>
        <p:spPr>
          <a:xfrm>
            <a:off x="2843213" y="260350"/>
            <a:ext cx="3671887" cy="52863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黄鹤楼</a:t>
            </a: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图片欣赏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80" name="图片 32779" descr="463415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41663"/>
            <a:ext cx="4427538" cy="3716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图片 32780" descr="469598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371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图片 32782" descr="照片标题：黄鹤楼中秋夜！&#13;&#10;上传网友：wygr                &#13;&#10;携程推荐：★★&#13;&#10;投票人数：3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3213100"/>
            <a:ext cx="4643437" cy="364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4" name="文本框 32783"/>
          <p:cNvSpPr txBox="1"/>
          <p:nvPr/>
        </p:nvSpPr>
        <p:spPr>
          <a:xfrm>
            <a:off x="4787900" y="549275"/>
            <a:ext cx="3671888" cy="52863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黄鹤楼</a:t>
            </a: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图片欣赏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16387"/>
          <p:cNvSpPr txBox="1"/>
          <p:nvPr/>
        </p:nvSpPr>
        <p:spPr>
          <a:xfrm>
            <a:off x="3132138" y="333375"/>
            <a:ext cx="3671887" cy="52863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黄鹤楼</a:t>
            </a: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图片欣赏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4" name="图片 35843" descr="46752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流程图: 可选过程 35844"/>
          <p:cNvSpPr/>
          <p:nvPr/>
        </p:nvSpPr>
        <p:spPr>
          <a:xfrm>
            <a:off x="3348038" y="5949950"/>
            <a:ext cx="2663825" cy="504825"/>
          </a:xfrm>
          <a:prstGeom prst="flowChartAlternate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文本框 35845"/>
          <p:cNvSpPr txBox="1"/>
          <p:nvPr/>
        </p:nvSpPr>
        <p:spPr>
          <a:xfrm>
            <a:off x="2916238" y="5949950"/>
            <a:ext cx="3671887" cy="52863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《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黄鹤楼</a:t>
            </a:r>
            <a:r>
              <a:rPr lang="en-US" altLang="zh-CN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》</a:t>
            </a: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图片欣赏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145"/>
          <p:cNvSpPr txBox="1"/>
          <p:nvPr/>
        </p:nvSpPr>
        <p:spPr>
          <a:xfrm>
            <a:off x="468313" y="404813"/>
            <a:ext cx="7721600" cy="518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　   黄鹤楼，屹立在武汉市长江大桥武昌桥头的黄鹤矶上。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始建于三国吴黄武二年（公元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223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年）。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它背靠蛇山，俯瞰长江，奇姿雕甍，重檐翼舒，气势轩昂宏伟，耸天峭地。远远望去，峥嵘的楼影隐现于缥缈的烟霭之中，壮丽辉煌，宛如仙宫琼殿，自古就有“</a:t>
            </a:r>
            <a:r>
              <a:rPr lang="zh-CN" altLang="en-US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天下绝景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”之誉，曾与湖南的</a:t>
            </a:r>
            <a:r>
              <a:rPr lang="zh-CN" altLang="en-US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岳阳楼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、江西的</a:t>
            </a:r>
            <a:r>
              <a:rPr lang="zh-CN" altLang="en-US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滕王阁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并称为我国</a:t>
            </a:r>
            <a:r>
              <a:rPr lang="zh-CN" altLang="en-US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江南三大名楼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历代文人墨客登楼吟诗作赋，畅抒情怀，留传至今的诗词逾千首，文赋过百篇，且有多如珠玑的神话传说散落民间。现今的“黄鹤楼”景区，时逢盛世，规制超前，是由主楼、白云阁、岳飞广场、千禧吉祥钟、古乐宫、诗碑廊、南楼等大小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50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余处景点组成的融人文与自然景观为一体的风景名胜区，为“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全国旅游胜地四十佳”之一。</a:t>
            </a:r>
            <a:endParaRPr lang="zh-CN" altLang="en-US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539750" y="1268413"/>
            <a:ext cx="7848600" cy="4838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黄鹤楼内部，层层风格不相同。底层为一高大宽敞的大厅，其正中藻井高达</a:t>
            </a:r>
            <a:r>
              <a:rPr lang="en-US" altLang="zh-CN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多米，正面壁上为一幅巨大的“白云黄鹤”陶瓷壁画，两旁立柱上悬挂着长达</a:t>
            </a:r>
            <a:r>
              <a:rPr lang="en-US" altLang="zh-CN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米的楹联： 爽气西来，云雾扫开天地撼；大江东去，波涛洗净古今愁。二楼大厅正面墙上，有用大理石镌刻的唐代阎伯瑾撰写的</a:t>
            </a:r>
            <a:r>
              <a:rPr lang="en-US" altLang="zh-CN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黄鹤楼记</a:t>
            </a:r>
            <a:r>
              <a:rPr lang="en-US" altLang="zh-CN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它记述了黄鹤楼兴废沿革和名人轶事；楼记两侧为两幅壁画，一幅是“孙权筑城”，形象地说明黄鹤楼和武昌城相继诞生的历史；另一幅是“周瑜设宴”，反映三国名人去黄鹤楼的活动。三楼大厅的壁画为唐宋名人的“绣像画”，如崔颢、李白、白居易等，也摘录了他们吟咏黄鹤楼的名句。四楼大厅用屏风分割几个小厅，内置当代名人字画，供游客欣赏、选购。顶层大厅有</a:t>
            </a:r>
            <a:r>
              <a:rPr lang="en-US" altLang="zh-CN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长江万里图</a:t>
            </a:r>
            <a:r>
              <a:rPr lang="en-US" altLang="zh-CN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等长卷、壁画。</a:t>
            </a:r>
            <a:endParaRPr lang="zh-CN" altLang="en-US" sz="24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533400" y="381000"/>
            <a:ext cx="6553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800" b="1" u="sng" dirty="0">
                <a:solidFill>
                  <a:srgbClr val="FF66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黄鹤楼的内部装置</a:t>
            </a:r>
            <a:endParaRPr lang="zh-CN" altLang="en-US" sz="4800" b="1" u="sng">
              <a:solidFill>
                <a:srgbClr val="FF66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hhl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43213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18434" descr="hhl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0"/>
            <a:ext cx="3097213" cy="264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8435" descr="hhl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0"/>
            <a:ext cx="3203575" cy="263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8436" descr="hhl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7063"/>
            <a:ext cx="3059113" cy="242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 descr="hhl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213" y="2565400"/>
            <a:ext cx="3168650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 descr="hhl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863" y="4149725"/>
            <a:ext cx="3132137" cy="270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云形标注 18439"/>
          <p:cNvSpPr/>
          <p:nvPr/>
        </p:nvSpPr>
        <p:spPr>
          <a:xfrm>
            <a:off x="2916238" y="5157788"/>
            <a:ext cx="3024187" cy="1081087"/>
          </a:xfrm>
          <a:prstGeom prst="cloudCallout">
            <a:avLst>
              <a:gd name="adj1" fmla="val -61023"/>
              <a:gd name="adj2" fmla="val -16057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历代黄鹤楼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9" name="文本框 19458"/>
          <p:cNvSpPr txBox="1"/>
          <p:nvPr/>
        </p:nvSpPr>
        <p:spPr>
          <a:xfrm>
            <a:off x="539750" y="404813"/>
            <a:ext cx="7704138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b="1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b="1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黄鹤楼只是中华建筑璀璨明珠中的一颗，和它齐名的还有位于湖南省北部具有悠久历史的文化古城岳阳的</a:t>
            </a:r>
            <a:r>
              <a:rPr lang="zh-CN" altLang="en-US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岳阳楼</a:t>
            </a:r>
            <a:r>
              <a:rPr lang="zh-CN" altLang="en-US" b="1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、位于江西南昌赣江之滨的</a:t>
            </a:r>
            <a:r>
              <a:rPr lang="zh-CN" altLang="en-US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腾王阁</a:t>
            </a:r>
            <a:r>
              <a:rPr lang="zh-CN" altLang="en-US" b="1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以及位于山东烟台的</a:t>
            </a:r>
            <a:r>
              <a:rPr lang="zh-CN" altLang="en-US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蓬莱阁</a:t>
            </a:r>
            <a:r>
              <a:rPr lang="zh-CN" altLang="en-US" b="1" dirty="0">
                <a:solidFill>
                  <a:schemeClr val="bg1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，请大家在课后利用各种媒介去了解和这些建筑相关的文化知识，领略其独特的艺术魅力。</a:t>
            </a:r>
            <a:endParaRPr lang="zh-CN" altLang="en-US" b="1">
              <a:solidFill>
                <a:schemeClr val="bg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19460" name="图片 19459" descr="hn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638"/>
            <a:ext cx="2592388" cy="378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19460" descr="tengwang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068638"/>
            <a:ext cx="3025775" cy="378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图片 19468" descr="蓬莱阁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924175"/>
            <a:ext cx="3276600" cy="393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0" name="文本框 19469"/>
          <p:cNvSpPr txBox="1"/>
          <p:nvPr/>
        </p:nvSpPr>
        <p:spPr>
          <a:xfrm>
            <a:off x="1403350" y="6308725"/>
            <a:ext cx="9366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3300"/>
                </a:solidFill>
                <a:latin typeface="Arial" panose="020B0604020202020204" pitchFamily="34" charset="0"/>
              </a:rPr>
              <a:t>岳阳楼</a:t>
            </a:r>
            <a:endParaRPr lang="zh-CN" altLang="en-US" sz="1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文本框 19470"/>
          <p:cNvSpPr txBox="1"/>
          <p:nvPr/>
        </p:nvSpPr>
        <p:spPr>
          <a:xfrm>
            <a:off x="2916238" y="6237288"/>
            <a:ext cx="10080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3300"/>
                </a:solidFill>
                <a:latin typeface="Arial" panose="020B0604020202020204" pitchFamily="34" charset="0"/>
              </a:rPr>
              <a:t>腾王阁</a:t>
            </a:r>
            <a:endParaRPr lang="zh-CN" altLang="en-US" sz="1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9472" name="文本框 19471"/>
          <p:cNvSpPr txBox="1"/>
          <p:nvPr/>
        </p:nvSpPr>
        <p:spPr>
          <a:xfrm>
            <a:off x="6156325" y="6308725"/>
            <a:ext cx="9366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3300"/>
                </a:solidFill>
                <a:latin typeface="Arial" panose="020B0604020202020204" pitchFamily="34" charset="0"/>
              </a:rPr>
              <a:t>蓬莱阁</a:t>
            </a:r>
            <a:endParaRPr lang="zh-CN" altLang="en-US" sz="1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70" grpId="0"/>
      <p:bldP spid="19471" grpId="0"/>
      <p:bldP spid="194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岳阳楼（湖南岳阳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0"/>
            <a:ext cx="40386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2530" descr="岳阳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文本框 22531"/>
          <p:cNvSpPr txBox="1"/>
          <p:nvPr/>
        </p:nvSpPr>
        <p:spPr>
          <a:xfrm>
            <a:off x="4114800" y="914400"/>
            <a:ext cx="1098550" cy="3200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dirty="0">
                <a:solidFill>
                  <a:srgbClr val="3333FF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岳阳楼</a:t>
            </a:r>
            <a:endParaRPr lang="zh-CN" altLang="en-US" sz="6000" b="1">
              <a:solidFill>
                <a:srgbClr val="3333FF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762000" y="5105400"/>
            <a:ext cx="8077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latin typeface="Times New Roman" panose="02020603050405020304" pitchFamily="18" charset="0"/>
              </a:rPr>
              <a:t>           </a:t>
            </a:r>
            <a:r>
              <a:rPr lang="zh-CN" altLang="en-US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位于湖南岳阳，以范仲淹的名篇</a:t>
            </a:r>
            <a:r>
              <a:rPr lang="en-US" altLang="zh-CN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岳阳楼记</a:t>
            </a:r>
            <a:r>
              <a:rPr lang="en-US" altLang="zh-CN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40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而名闻天下。</a:t>
            </a:r>
            <a:endParaRPr lang="zh-CN" altLang="en-US" sz="4000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4114800" y="914400"/>
            <a:ext cx="1098550" cy="2667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dirty="0">
                <a:solidFill>
                  <a:srgbClr val="FF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腾王阁</a:t>
            </a:r>
            <a:endParaRPr lang="zh-CN" altLang="en-US" sz="6000" b="1">
              <a:solidFill>
                <a:srgbClr val="FF33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1600200" y="5181600"/>
            <a:ext cx="533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533400" y="5181600"/>
            <a:ext cx="8077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位于江西南昌，因王勃的</a:t>
            </a:r>
            <a:r>
              <a:rPr lang="en-US" altLang="zh-CN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腾王阁序</a:t>
            </a:r>
            <a:r>
              <a:rPr lang="en-US" altLang="zh-CN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40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而著名。</a:t>
            </a:r>
            <a:endParaRPr lang="zh-CN" altLang="en-US" sz="4000" b="1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8" name="图片 23557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148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23558" descr="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0"/>
            <a:ext cx="4067175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9" name="图片 36868" descr="蓬莱阁远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19475" cy="4868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图片 36869" descr="蓬莱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0"/>
            <a:ext cx="5580062" cy="486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文本框 36870"/>
          <p:cNvSpPr txBox="1"/>
          <p:nvPr/>
        </p:nvSpPr>
        <p:spPr>
          <a:xfrm>
            <a:off x="2949575" y="333375"/>
            <a:ext cx="854075" cy="338296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蓬莱阁</a:t>
            </a:r>
            <a:endParaRPr lang="zh-CN" altLang="en-US" sz="4400" b="1" dirty="0">
              <a:solidFill>
                <a:srgbClr val="FF33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6872" name="文本框 36871"/>
          <p:cNvSpPr txBox="1"/>
          <p:nvPr/>
        </p:nvSpPr>
        <p:spPr>
          <a:xfrm>
            <a:off x="395288" y="4941888"/>
            <a:ext cx="8208962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蓬莱阁景区位于胶东半岛最北端，是国家级重点风景名胜区。这里素有“人间仙境”之称，传说蓬莱、方丈、瀛州是海中的三座仙山为神仙居住之所，亦是秦始皇东寻求药、汉武帝御驾访仙之地。广为流传的“八仙过海”神话传说，便源于此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。 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7892" name="图片 37891" descr="gu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76825" cy="3846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64" name="文本框 37963"/>
          <p:cNvSpPr txBox="1"/>
          <p:nvPr/>
        </p:nvSpPr>
        <p:spPr>
          <a:xfrm>
            <a:off x="5219700" y="836613"/>
            <a:ext cx="3529013" cy="1738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黄鹤楼</a:t>
            </a:r>
            <a:b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4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200" b="1" dirty="0">
                <a:solidFill>
                  <a:srgbClr val="0066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唐</a:t>
            </a:r>
            <a:r>
              <a:rPr lang="en-US" altLang="zh-CN" sz="3200" b="1" dirty="0">
                <a:solidFill>
                  <a:srgbClr val="0066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3200" b="1" dirty="0">
                <a:solidFill>
                  <a:srgbClr val="0066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崔颢</a:t>
            </a:r>
            <a:r>
              <a: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7965" name="文本框 37964"/>
          <p:cNvSpPr txBox="1"/>
          <p:nvPr/>
        </p:nvSpPr>
        <p:spPr>
          <a:xfrm>
            <a:off x="1476375" y="3860800"/>
            <a:ext cx="6985000" cy="2578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昔人已乘黄鹤去，此地空余黄鹤楼。</a:t>
            </a:r>
            <a:endParaRPr lang="zh-CN" altLang="en-US" sz="3200" dirty="0">
              <a:solidFill>
                <a:srgbClr val="00808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黄鹤一去不复返</a:t>
            </a:r>
            <a:r>
              <a:rPr lang="en-US" altLang="zh-CN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, </a:t>
            </a:r>
            <a:r>
              <a:rPr lang="zh-CN" altLang="en-US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白云千载空悠悠。</a:t>
            </a:r>
            <a:endParaRPr lang="zh-CN" altLang="en-US" sz="3200" dirty="0">
              <a:solidFill>
                <a:srgbClr val="00808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晴川历历汉阳树</a:t>
            </a:r>
            <a:r>
              <a:rPr lang="en-US" altLang="zh-CN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, </a:t>
            </a:r>
            <a:r>
              <a:rPr lang="zh-CN" altLang="en-US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芳草萋萋鹦鹉洲。</a:t>
            </a:r>
            <a:endParaRPr lang="zh-CN" altLang="en-US" sz="3200" dirty="0">
              <a:solidFill>
                <a:srgbClr val="00808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日暮乡关何处是</a:t>
            </a:r>
            <a:r>
              <a:rPr lang="en-US" altLang="zh-CN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, </a:t>
            </a:r>
            <a:r>
              <a:rPr lang="zh-CN" altLang="en-US" sz="3200" dirty="0">
                <a:solidFill>
                  <a:srgbClr val="00808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烟波江上使人愁。</a:t>
            </a:r>
            <a:endParaRPr lang="zh-CN" altLang="en-US" sz="3200" dirty="0">
              <a:solidFill>
                <a:srgbClr val="00808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7966" name="文本框 37965"/>
          <p:cNvSpPr txBox="1"/>
          <p:nvPr/>
        </p:nvSpPr>
        <p:spPr>
          <a:xfrm>
            <a:off x="6156325" y="2924175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（七言律诗）</a:t>
            </a:r>
            <a:endParaRPr lang="zh-CN" altLang="en-US" sz="3200" dirty="0">
              <a:solidFill>
                <a:srgbClr val="FFFF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7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7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64" grpId="0"/>
      <p:bldP spid="37965" grpId="0"/>
      <p:bldP spid="379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8" name="图片 47107" descr="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文本框 47108"/>
          <p:cNvSpPr txBox="1"/>
          <p:nvPr/>
        </p:nvSpPr>
        <p:spPr>
          <a:xfrm>
            <a:off x="755650" y="404813"/>
            <a:ext cx="7416800" cy="5703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崔颢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，汴州（开封）人氏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（公元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704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r>
              <a:rPr lang="en-US" altLang="zh-CN">
                <a:latin typeface="Arial" panose="020B0604020202020204" pitchFamily="34" charset="0"/>
                <a:ea typeface="华文行楷" panose="02010800040101010101" pitchFamily="2" charset="-122"/>
              </a:rPr>
              <a:t>—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754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年）唐玄宗开元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11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年（公元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723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年）进士。他才思敏捷，长于写诗，系盛唐诗人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,《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旧唐书</a:t>
            </a:r>
            <a:r>
              <a:rPr lang="en-US" altLang="zh-CN">
                <a:latin typeface="Arial" panose="020B0604020202020204" pitchFamily="34" charset="0"/>
                <a:ea typeface="华文行楷" panose="02010800040101010101" pitchFamily="2" charset="-122"/>
              </a:rPr>
              <a:t>·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文苑传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把他和王昌龄、高适、孟浩然并提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但他宦海浮沉，终不得志。历史上对他的记述不多，故里汴州也很少有关他的传说和故事流传下来，旧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唐书</a:t>
            </a:r>
            <a:r>
              <a:rPr lang="en-US" altLang="zh-CN">
                <a:latin typeface="Arial" panose="020B0604020202020204" pitchFamily="34" charset="0"/>
                <a:ea typeface="华文行楷" panose="02010800040101010101" pitchFamily="2" charset="-122"/>
              </a:rPr>
              <a:t>·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崔颢传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里非常简略，连他文学上的成就也未提及 。以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黄鹤楼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诗，颇令李白折服。从诗意看，崔颢还是思念故乡，并有回乡归隐、急流勇退之意的。然终因他功名心切，仍然回到长安，死于唐天宝十三年（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754</a:t>
            </a:r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年），未得返回故里。这可能正是崔颢的故事在开封流传不多的主要原因。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0" name="图片 39939" descr="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文本框 39940"/>
          <p:cNvSpPr txBox="1"/>
          <p:nvPr/>
        </p:nvSpPr>
        <p:spPr>
          <a:xfrm>
            <a:off x="755650" y="549275"/>
            <a:ext cx="30972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99FF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写作背景</a:t>
            </a:r>
            <a:r>
              <a:rPr lang="en-US" altLang="zh-CN" sz="3200">
                <a:solidFill>
                  <a:srgbClr val="99FF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:</a:t>
            </a:r>
            <a:endParaRPr lang="en-US" altLang="zh-CN" sz="3200">
              <a:solidFill>
                <a:srgbClr val="99FF33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9942" name="文本框 39941"/>
          <p:cNvSpPr txBox="1"/>
          <p:nvPr/>
        </p:nvSpPr>
        <p:spPr>
          <a:xfrm>
            <a:off x="755650" y="1196975"/>
            <a:ext cx="7704138" cy="1341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唐代诗人崔颢游宦到了湖北武昌的黄鹤楼有感而作</a:t>
            </a:r>
            <a:r>
              <a:rPr lang="en-US" altLang="zh-CN" sz="3200" b="1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.</a:t>
            </a:r>
            <a:r>
              <a:rPr lang="en-US" altLang="zh-CN" sz="320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br>
              <a:rPr lang="en-US" altLang="zh-CN" sz="320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</a:br>
            <a:endParaRPr lang="en-US" altLang="zh-CN" sz="1800">
              <a:latin typeface="Arial" panose="020B0604020202020204" pitchFamily="34" charset="0"/>
            </a:endParaRPr>
          </a:p>
        </p:txBody>
      </p:sp>
      <p:sp>
        <p:nvSpPr>
          <p:cNvPr id="39943" name="文本框 39942"/>
          <p:cNvSpPr txBox="1"/>
          <p:nvPr/>
        </p:nvSpPr>
        <p:spPr>
          <a:xfrm>
            <a:off x="755650" y="2492375"/>
            <a:ext cx="43926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99FF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写景</a:t>
            </a:r>
            <a:r>
              <a:rPr lang="en-US" altLang="zh-CN" sz="3200">
                <a:solidFill>
                  <a:srgbClr val="99FF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:</a:t>
            </a:r>
            <a:endParaRPr lang="en-US" altLang="zh-CN" sz="3200">
              <a:solidFill>
                <a:srgbClr val="99FF33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9944" name="文本框 39943"/>
          <p:cNvSpPr txBox="1"/>
          <p:nvPr/>
        </p:nvSpPr>
        <p:spPr>
          <a:xfrm>
            <a:off x="827088" y="3068638"/>
            <a:ext cx="79216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描写了在黄鹤楼头俯视长江两岸所见景色</a:t>
            </a:r>
            <a:r>
              <a:rPr lang="en-US" altLang="zh-CN" sz="3200" b="1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.</a:t>
            </a:r>
            <a:r>
              <a:rPr lang="en-US" altLang="zh-CN" sz="3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zh-CN" sz="3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文本框 39944"/>
          <p:cNvSpPr txBox="1"/>
          <p:nvPr/>
        </p:nvSpPr>
        <p:spPr>
          <a:xfrm>
            <a:off x="827088" y="3644900"/>
            <a:ext cx="16557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99FF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抒情</a:t>
            </a:r>
            <a:r>
              <a:rPr lang="en-US" altLang="zh-CN" sz="3200">
                <a:solidFill>
                  <a:srgbClr val="99FF33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:</a:t>
            </a:r>
            <a:endParaRPr lang="en-US" altLang="zh-CN" sz="3200">
              <a:solidFill>
                <a:srgbClr val="99FF33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9946" name="文本框 39945"/>
          <p:cNvSpPr txBox="1"/>
          <p:nvPr/>
        </p:nvSpPr>
        <p:spPr>
          <a:xfrm>
            <a:off x="827088" y="4149725"/>
            <a:ext cx="7559675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作者感叹仙人骑鹤</a:t>
            </a:r>
            <a:r>
              <a:rPr lang="en-US" altLang="zh-CN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人去楼空</a:t>
            </a:r>
            <a:r>
              <a:rPr lang="en-US" altLang="zh-CN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悠悠千载</a:t>
            </a:r>
            <a:r>
              <a:rPr lang="en-US" altLang="zh-CN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於是抚今追昔</a:t>
            </a:r>
            <a:r>
              <a:rPr lang="en-US" altLang="zh-CN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有世事沧桑 的感慨</a:t>
            </a:r>
            <a:r>
              <a:rPr lang="en-US" altLang="zh-CN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并因日暮而生思乡之情</a:t>
            </a:r>
            <a:r>
              <a:rPr lang="en-US" altLang="zh-CN" sz="3200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.</a:t>
            </a:r>
            <a:endParaRPr lang="en-US" altLang="zh-CN" sz="3200" b="1" dirty="0">
              <a:solidFill>
                <a:srgbClr val="FFFF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/>
      <p:bldP spid="39945" grpId="0"/>
      <p:bldP spid="399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圆角矩形 48129"/>
          <p:cNvSpPr/>
          <p:nvPr/>
        </p:nvSpPr>
        <p:spPr>
          <a:xfrm>
            <a:off x="323850" y="477838"/>
            <a:ext cx="7343775" cy="54721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>
                  <a:alpha val="84000"/>
                </a:schemeClr>
              </a:gs>
              <a:gs pos="100000">
                <a:schemeClr val="bg1">
                  <a:alpha val="98000"/>
                </a:schemeClr>
              </a:gs>
            </a:gsLst>
            <a:lin ang="2700000" scaled="1"/>
            <a:tileRect/>
          </a:gradFill>
          <a:ln w="9525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  <a:effectLst>
            <a:outerShdw dist="563972" dir="14049740" sx="125000" sy="125000" algn="tl" rotWithShape="0">
              <a:srgbClr val="C7DFD3">
                <a:alpha val="80000"/>
              </a:srgbClr>
            </a:outerShdw>
          </a:effectLst>
        </p:spPr>
        <p:txBody>
          <a:bodyPr/>
          <a:p>
            <a:endParaRPr lang="zh-CN" altLang="en-US"/>
          </a:p>
        </p:txBody>
      </p:sp>
      <p:pic>
        <p:nvPicPr>
          <p:cNvPr id="48131" name="图片 48130" descr="2004730142351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908050"/>
            <a:ext cx="5903913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矩形 48131"/>
          <p:cNvSpPr/>
          <p:nvPr/>
        </p:nvSpPr>
        <p:spPr>
          <a:xfrm>
            <a:off x="6948488" y="1339850"/>
            <a:ext cx="136842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A5002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你</a:t>
            </a:r>
            <a:endParaRPr lang="zh-CN" altLang="en-US" sz="3600" b="1">
              <a:ln w="12700" cap="flat" cmpd="sng">
                <a:solidFill>
                  <a:srgbClr val="A5002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3600" b="1">
                <a:ln w="12700" cap="flat" cmpd="sng">
                  <a:solidFill>
                    <a:srgbClr val="A5002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会</a:t>
            </a:r>
            <a:endParaRPr lang="zh-CN" altLang="en-US" sz="3600" b="1">
              <a:ln w="12700" cap="flat" cmpd="sng">
                <a:solidFill>
                  <a:srgbClr val="A5002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3600" b="1">
                <a:ln w="12700" cap="flat" cmpd="sng">
                  <a:solidFill>
                    <a:srgbClr val="A5002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吗</a:t>
            </a:r>
            <a:endParaRPr lang="zh-CN" altLang="en-US" sz="3600" b="1">
              <a:ln w="12700" cap="flat" cmpd="sng">
                <a:solidFill>
                  <a:srgbClr val="A5002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3600" b="1">
                <a:ln w="12700" cap="flat" cmpd="sng">
                  <a:solidFill>
                    <a:srgbClr val="A5002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  <a:endParaRPr lang="zh-CN" altLang="en-US" sz="3600" b="1">
              <a:ln w="12700" cap="flat" cmpd="sng">
                <a:solidFill>
                  <a:srgbClr val="A50021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8133" name="矩形 48132"/>
          <p:cNvSpPr/>
          <p:nvPr/>
        </p:nvSpPr>
        <p:spPr>
          <a:xfrm>
            <a:off x="1258888" y="1916113"/>
            <a:ext cx="4572000" cy="2528887"/>
          </a:xfrm>
          <a:prstGeom prst="rect">
            <a:avLst/>
          </a:prstGeom>
          <a:noFill/>
          <a:ln w="9525">
            <a:noFill/>
          </a:ln>
          <a:effectLst>
            <a:outerShdw dist="563972" dir="14049740" sx="125000" sy="125000" algn="tl" rotWithShape="0">
              <a:srgbClr val="C7DFD3">
                <a:alpha val="80000"/>
              </a:srgbClr>
            </a:outerShdw>
          </a:effectLst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2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根据书下注释翻译整首诗。</a:t>
            </a:r>
            <a:endParaRPr lang="zh-CN" altLang="en-US" sz="3200" b="1">
              <a:solidFill>
                <a:srgbClr val="A5002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2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2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勾画重点词。</a:t>
            </a:r>
            <a:endParaRPr lang="zh-CN" altLang="en-US" sz="3200" b="1" dirty="0">
              <a:solidFill>
                <a:srgbClr val="A5002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32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32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明白诗人所要表达的思想感情。</a:t>
            </a:r>
            <a:endParaRPr lang="zh-CN" altLang="en-US" sz="3200" b="1" dirty="0">
              <a:solidFill>
                <a:srgbClr val="A5002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4038600" y="990600"/>
            <a:ext cx="1098550" cy="2971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dirty="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黄鹤楼</a:t>
            </a:r>
            <a:endParaRPr lang="zh-CN" altLang="en-US" sz="6000" b="1">
              <a:solidFill>
                <a:srgbClr val="FF0066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4579" name="图片 24578" descr="1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8100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38100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文本框 24580"/>
          <p:cNvSpPr txBox="1"/>
          <p:nvPr/>
        </p:nvSpPr>
        <p:spPr>
          <a:xfrm>
            <a:off x="395288" y="4724400"/>
            <a:ext cx="8101012" cy="184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dirty="0">
                <a:solidFill>
                  <a:srgbClr val="9933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zh-CN" altLang="en-US" sz="3200" b="1" dirty="0">
                <a:solidFill>
                  <a:srgbClr val="9933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位于湖北武汉，历代名士崔颢、李白、白居易、</a:t>
            </a:r>
            <a:r>
              <a:rPr lang="zh-CN" altLang="en-US" sz="3200" b="1" dirty="0">
                <a:solidFill>
                  <a:srgbClr val="9933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孟浩然、王维、杜牧、</a:t>
            </a:r>
            <a:r>
              <a:rPr lang="zh-CN" altLang="en-US" sz="3200" b="1" dirty="0">
                <a:solidFill>
                  <a:srgbClr val="9933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贾岛、陆游、杨慎、张居正等都先后到这里游乐，吟诗作赋。</a:t>
            </a:r>
            <a:endParaRPr lang="zh-CN" altLang="en-US" sz="3200" b="1">
              <a:solidFill>
                <a:srgbClr val="9933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4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矩形 49153"/>
          <p:cNvSpPr/>
          <p:nvPr/>
        </p:nvSpPr>
        <p:spPr>
          <a:xfrm>
            <a:off x="76200" y="350838"/>
            <a:ext cx="4953000" cy="61309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【注解</a:t>
            </a:r>
            <a:r>
              <a:rPr lang="zh-CN" altLang="en-US" sz="3200" b="1">
                <a:latin typeface="Arial" panose="020B0604020202020204" pitchFamily="34" charset="0"/>
              </a:rPr>
              <a:t>】</a:t>
            </a:r>
            <a:endParaRPr lang="zh-CN" altLang="en-US" sz="3200" b="1">
              <a:latin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</a:rPr>
              <a:t>    １、黄鹤楼：故址在湖北武昌县，民国初年被火焚毁，传说古代有一位名叫费文的仙人，在此乘鹤登仙。也有人作昔人已乘白云去。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</a:rPr>
              <a:t>    ２、悠悠：久远的意思。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</a:rPr>
              <a:t>    ３、历历：清晰、分明的样子。</a:t>
            </a:r>
            <a:endParaRPr lang="zh-CN" altLang="en-US" b="1" dirty="0">
              <a:latin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</a:rPr>
              <a:t>    ４、鹦鹉洲：在湖北省武昌县西南，根据后汉书记载，汉黄祖担任江夏太守时，在此大宴宾客，有人献上鹦鹉，故称鹦鹉洲。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49155" name="图片 4915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1066800"/>
            <a:ext cx="3465513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50177"/>
          <p:cNvSpPr/>
          <p:nvPr/>
        </p:nvSpPr>
        <p:spPr>
          <a:xfrm>
            <a:off x="0" y="6096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仙人已经乘着黄鹤离去，只徒然留下一栋黄鹤楼在此地。</a:t>
            </a:r>
            <a:endParaRPr lang="zh-CN" altLang="en-US" sz="3200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0179" name="矩形 50178"/>
          <p:cNvSpPr/>
          <p:nvPr/>
        </p:nvSpPr>
        <p:spPr>
          <a:xfrm>
            <a:off x="1600200" y="152400"/>
            <a:ext cx="6711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昔人已乘黄鹤去，此地空余黄鹤楼。</a:t>
            </a:r>
            <a:endParaRPr lang="zh-CN" altLang="en-US" sz="32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50180" name="矩形 50179"/>
          <p:cNvSpPr/>
          <p:nvPr/>
        </p:nvSpPr>
        <p:spPr>
          <a:xfrm>
            <a:off x="762000" y="1676400"/>
            <a:ext cx="8305800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黄鹤一去不复返，白云千载空悠悠。</a:t>
            </a:r>
            <a:endParaRPr lang="zh-CN" altLang="en-US" sz="32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50181" name="矩形 50180"/>
          <p:cNvSpPr/>
          <p:nvPr/>
        </p:nvSpPr>
        <p:spPr>
          <a:xfrm>
            <a:off x="1066800" y="3306763"/>
            <a:ext cx="7696200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晴川历历汉阳树，芳草萋萋鹦鹉洲。</a:t>
            </a:r>
            <a:endParaRPr lang="zh-CN" altLang="en-US" sz="32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50182" name="矩形 50181"/>
          <p:cNvSpPr/>
          <p:nvPr/>
        </p:nvSpPr>
        <p:spPr>
          <a:xfrm>
            <a:off x="914400" y="4845050"/>
            <a:ext cx="78486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日暮乡关何处是？烟波江上使人愁。</a:t>
            </a:r>
            <a:r>
              <a:rPr lang="zh-CN" altLang="en-US" sz="3600" b="1" dirty="0">
                <a:solidFill>
                  <a:srgbClr val="000099"/>
                </a:solidFill>
                <a:latin typeface="宋体" panose="02010600030101010101" pitchFamily="2" charset="-122"/>
              </a:rPr>
              <a:t> </a:t>
            </a:r>
            <a:endParaRPr lang="zh-CN" altLang="en-US" sz="36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50183" name="矩形 50182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黄鹤离去之后再也没有回来过，而白云千年以来依然飘浮在空中，不因黄鹤离去而有所改变。</a:t>
            </a:r>
            <a:endParaRPr lang="zh-CN" altLang="en-US" sz="3200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0184" name="矩形 50183"/>
          <p:cNvSpPr/>
          <p:nvPr/>
        </p:nvSpPr>
        <p:spPr>
          <a:xfrm>
            <a:off x="0" y="37338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晴天里，汉阳一带川旁的树木清晰可见，鹦鹉洲上也长满茂盛的芳草，</a:t>
            </a:r>
            <a:endParaRPr lang="zh-CN" altLang="en-US" sz="3200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0185" name="矩形 50184"/>
          <p:cNvSpPr/>
          <p:nvPr/>
        </p:nvSpPr>
        <p:spPr>
          <a:xfrm>
            <a:off x="0" y="5410200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傍晚时分在暮色中望向远处，看不清故乡在何，远方江上苍茫的江波真使人发愁。 </a:t>
            </a:r>
            <a:endParaRPr lang="zh-CN" altLang="en-US" sz="3200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3" grpId="0"/>
      <p:bldP spid="50184" grpId="0"/>
      <p:bldP spid="501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4" name="图片 40963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3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文本框 40964"/>
          <p:cNvSpPr txBox="1"/>
          <p:nvPr/>
        </p:nvSpPr>
        <p:spPr>
          <a:xfrm>
            <a:off x="250825" y="333375"/>
            <a:ext cx="8424863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首联：</a:t>
            </a:r>
            <a:r>
              <a:rPr lang="zh-CN" altLang="en-US" sz="3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“</a:t>
            </a:r>
            <a:r>
              <a:rPr lang="zh-CN" altLang="en-US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昔人已乘黄鹤去，此地空余黄鹤楼。”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从眼前的黄鹤楼阐发联想、想像。昔日仙人乘黄鹤过此，如今人去楼空，令人惆怅。借传说落笔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感叹物是人非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  <a:r>
              <a:rPr lang="en-US" altLang="zh-CN" sz="3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en-US" altLang="zh-CN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67" name="文本框 40966"/>
          <p:cNvSpPr txBox="1"/>
          <p:nvPr/>
        </p:nvSpPr>
        <p:spPr>
          <a:xfrm>
            <a:off x="468313" y="2924175"/>
            <a:ext cx="7993062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颔联：“</a:t>
            </a:r>
            <a:r>
              <a:rPr lang="zh-CN" altLang="en-US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黄鹤一去不复返</a:t>
            </a:r>
            <a:r>
              <a:rPr lang="en-US" altLang="zh-CN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白云千载空悠悠。”</a:t>
            </a:r>
            <a:endParaRPr lang="zh-CN" altLang="en-US" sz="3200" b="1" dirty="0">
              <a:solidFill>
                <a:srgbClr val="FF99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仙人乘鹤一去不复返，只余下白云朵朵漂浮不定。作者多想像仙人一样能骑上黄鹤，腾云驾雾，即刻回故乡。承上联进一步写岁月不再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以白云悠悠反衬人生短促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世事茫茫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  <a:r>
              <a:rPr lang="en-US" altLang="zh-CN" sz="32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en-US" altLang="zh-CN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2" name="图片 43011" descr="fuchunjian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文本框 43013"/>
          <p:cNvSpPr txBox="1"/>
          <p:nvPr/>
        </p:nvSpPr>
        <p:spPr>
          <a:xfrm>
            <a:off x="250825" y="476250"/>
            <a:ext cx="8351838" cy="496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颈联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：“</a:t>
            </a:r>
            <a:r>
              <a:rPr lang="zh-CN" altLang="en-US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晴川历历汉阳树</a:t>
            </a:r>
            <a:r>
              <a:rPr lang="en-US" altLang="zh-CN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芳草萋萋鹦鹉洲。”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写黄鹤楼前实景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3200" b="1" dirty="0">
                <a:latin typeface="Arial" panose="020B0604020202020204" pitchFamily="34" charset="0"/>
                <a:ea typeface="楷体_GB2312" panose="02010609030101010101" pitchFamily="49" charset="-122"/>
              </a:rPr>
              <a:t>描绘了站在黄鹤楼上极目远眺看到的一派生机勃勃的景象。在黄鹤楼上放眼望去，灿烂的阳光照耀着汉水平原，对岸汉阳镇四周的树木显得格外分明。再看江中的鹦鹉洲绿油油的草儿长得极其茂盛。眼前的风景如此迷人，但作者似觉得“人是家乡好，月是故乡明。”自己家乡此时比这更美。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另外这句又是对仗工整的对偶名句。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6" name="图片 44035" descr="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文本框 44036"/>
          <p:cNvSpPr txBox="1"/>
          <p:nvPr/>
        </p:nvSpPr>
        <p:spPr>
          <a:xfrm>
            <a:off x="684213" y="1916113"/>
            <a:ext cx="8064500" cy="2528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尾联</a:t>
            </a:r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：“</a:t>
            </a:r>
            <a:r>
              <a:rPr lang="zh-CN" altLang="en-US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日暮乡关何处是</a:t>
            </a:r>
            <a:r>
              <a:rPr lang="en-US" altLang="zh-CN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 dirty="0">
                <a:solidFill>
                  <a:srgbClr val="FF99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烟波江上使人愁。”</a:t>
            </a:r>
            <a:endParaRPr lang="zh-CN" altLang="en-US" sz="3200" b="1" dirty="0">
              <a:solidFill>
                <a:srgbClr val="FF99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太阳快下山了，在黄鹤楼上哪里能望到故乡。只觉得眼前的汉水滚滚，烟波浩渺，使人更生思乡之愁。本句点题。借景抒情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以日暮途远抒发漂泊怀乡之情</a:t>
            </a:r>
            <a:r>
              <a: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  <a:endParaRPr lang="en-US" altLang="zh-CN" sz="3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矩形 51201"/>
          <p:cNvSpPr/>
          <p:nvPr/>
        </p:nvSpPr>
        <p:spPr>
          <a:xfrm>
            <a:off x="152400" y="1458913"/>
            <a:ext cx="8839200" cy="47894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</a:t>
            </a:r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黄鹤楼是著名古迹，且有费祎在此登仙的传说，因此登上黄鹤楼就不能不令人首先想起这一美丽而凄伤的神话。昔人即指费祎。昔人已乘黄鹤登仙而去，而且是一去不复返了，这里只留下了一座空荡荡的黄鹤楼，以及那楼的上空终日飘浮无所依归的白云，</a:t>
            </a:r>
            <a:endParaRPr lang="zh-CN" altLang="en-US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何等凄冷！昔人登仙，固是幸事，然今日</a:t>
            </a:r>
            <a:endParaRPr lang="zh-CN" altLang="en-US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之凄凉，则不能不令人感伤不已。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前四句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两用“去”字，意在借那已逝的往昔，以衬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托自身之孤独凄凉，</a:t>
            </a:r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四句一气呵成，纯用</a:t>
            </a:r>
            <a:endParaRPr lang="zh-CN" altLang="en-US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古调，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既写出甫一登楼自然而生的感受，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又借传说为诗境涂上神奇的色调。 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1203" name="文本框 51202"/>
          <p:cNvSpPr txBox="1"/>
          <p:nvPr/>
        </p:nvSpPr>
        <p:spPr>
          <a:xfrm>
            <a:off x="152400" y="228600"/>
            <a:ext cx="8763000" cy="112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   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诗人在前四句用了什么手法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表达了怎样的感情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</a:rPr>
              <a:t>?</a:t>
            </a:r>
            <a:endParaRPr lang="en-US" altLang="zh-CN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1204" name="图片 51203" descr="200758168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5613" y="3505200"/>
            <a:ext cx="2338387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矩形 52225"/>
          <p:cNvSpPr/>
          <p:nvPr/>
        </p:nvSpPr>
        <p:spPr>
          <a:xfrm>
            <a:off x="381000" y="1447800"/>
            <a:ext cx="8305800" cy="3937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6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五、六句描写登楼所见实景，意思是</a:t>
            </a:r>
            <a:r>
              <a:rPr lang="en-US" altLang="zh-CN" sz="36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lang="zh-CN" altLang="en-US" sz="36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晴天里，汉阳一带川旁的树木清晰可见，鹦鹉洲上也长满茂盛的芳草</a:t>
            </a:r>
            <a:r>
              <a:rPr lang="en-US" altLang="zh-CN" sz="36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3600" b="1" dirty="0">
                <a:solidFill>
                  <a:srgbClr val="A5002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汉阳与黄鹤楼隔江相望，所以景物历历在目，鹦鹉洲在汉阳西南长江之中，因此这两句不是单纯的写景，而是为下文抒发思乡之情作铺垫。</a:t>
            </a:r>
            <a:endParaRPr lang="zh-CN" altLang="en-US" sz="3600" b="1" dirty="0">
              <a:solidFill>
                <a:srgbClr val="A5002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2227" name="图片 52226" descr="200651160504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76800"/>
            <a:ext cx="54864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8" name="文本框 52227"/>
          <p:cNvSpPr txBox="1"/>
          <p:nvPr/>
        </p:nvSpPr>
        <p:spPr>
          <a:xfrm>
            <a:off x="228600" y="304800"/>
            <a:ext cx="8686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本诗的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5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、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6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句在写作手法上有什么变化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,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这两句诗句在全诗中有何作用</a:t>
            </a:r>
            <a:r>
              <a:rPr lang="en-US" altLang="zh-CN" sz="3200" b="1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?</a:t>
            </a:r>
            <a:endParaRPr lang="en-US" altLang="zh-CN" sz="3200" b="1">
              <a:solidFill>
                <a:schemeClr val="accent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2229" name="图片 52228" descr="200651160504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4876800"/>
            <a:ext cx="49530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图片 53249" descr="hhlsm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76638"/>
            <a:ext cx="3384550" cy="335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文本框 53250"/>
          <p:cNvSpPr txBox="1"/>
          <p:nvPr/>
        </p:nvSpPr>
        <p:spPr>
          <a:xfrm>
            <a:off x="381000" y="228600"/>
            <a:ext cx="8458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诗人在诗的末尾两句抒发了怎样的情感</a:t>
            </a:r>
            <a:r>
              <a:rPr lang="en-US" altLang="zh-CN" sz="4000" b="1">
                <a:solidFill>
                  <a:schemeClr val="accent2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?</a:t>
            </a:r>
            <a:endParaRPr lang="en-US" altLang="zh-CN" sz="4000" b="1">
              <a:solidFill>
                <a:schemeClr val="accent2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53252" name="组合 53251"/>
          <p:cNvGrpSpPr/>
          <p:nvPr/>
        </p:nvGrpSpPr>
        <p:grpSpPr>
          <a:xfrm>
            <a:off x="228600" y="1447800"/>
            <a:ext cx="8839200" cy="4159250"/>
            <a:chOff x="144" y="912"/>
            <a:chExt cx="5568" cy="2620"/>
          </a:xfrm>
        </p:grpSpPr>
        <p:sp>
          <p:nvSpPr>
            <p:cNvPr id="53253" name="矩形 53252"/>
            <p:cNvSpPr/>
            <p:nvPr/>
          </p:nvSpPr>
          <p:spPr>
            <a:xfrm>
              <a:off x="144" y="912"/>
              <a:ext cx="5424" cy="13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r>
                <a:rPr lang="en-US" altLang="zh-CN" sz="4400" b="1" dirty="0">
                  <a:solidFill>
                    <a:srgbClr val="A5002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       </a:t>
              </a:r>
              <a:r>
                <a:rPr lang="zh-CN" altLang="en-US" sz="4400" b="1" dirty="0">
                  <a:solidFill>
                    <a:srgbClr val="A5002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诗人在最后两句写到日暮时分，江上烟波浩渺，暮霭苍茫，视线阻隔，家乡不见，更增旅人思乡</a:t>
              </a:r>
              <a:endParaRPr lang="zh-CN" altLang="en-US" sz="44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53254" name="矩形 53253"/>
            <p:cNvSpPr/>
            <p:nvPr/>
          </p:nvSpPr>
          <p:spPr>
            <a:xfrm>
              <a:off x="2208" y="2208"/>
              <a:ext cx="3504" cy="13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p>
              <a:r>
                <a:rPr lang="zh-CN" altLang="en-US" sz="4400" b="1" dirty="0">
                  <a:solidFill>
                    <a:srgbClr val="A5002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情怀</a:t>
              </a:r>
              <a:r>
                <a:rPr lang="en-US" altLang="zh-CN" sz="4400" b="1" dirty="0">
                  <a:solidFill>
                    <a:srgbClr val="A5002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,</a:t>
              </a:r>
              <a:r>
                <a:rPr lang="zh-CN" altLang="en-US" sz="4400" b="1" dirty="0">
                  <a:solidFill>
                    <a:srgbClr val="A5002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诗境亦被推至极度苍莽空阔</a:t>
              </a:r>
              <a:r>
                <a:rPr lang="en-US" altLang="zh-CN" sz="4400" b="1" dirty="0">
                  <a:solidFill>
                    <a:srgbClr val="A5002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,</a:t>
              </a:r>
              <a:r>
                <a:rPr lang="zh-CN" altLang="en-US" sz="4400" b="1" dirty="0">
                  <a:solidFill>
                    <a:srgbClr val="A5002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抒发了诗人强烈的思乡情怀。 </a:t>
              </a:r>
              <a:endParaRPr lang="zh-CN" altLang="en-US" sz="44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8" name="图片 41987" descr="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文本框 41988"/>
          <p:cNvSpPr txBox="1"/>
          <p:nvPr/>
        </p:nvSpPr>
        <p:spPr>
          <a:xfrm>
            <a:off x="468313" y="476250"/>
            <a:ext cx="82804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**</a:t>
            </a:r>
            <a:r>
              <a:rPr lang="zh-CN" altLang="en-US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前四句写仙人及仙鹤的传说</a:t>
            </a:r>
            <a:r>
              <a:rPr lang="en-US" altLang="zh-CN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抒发世事茫茫的感慨 。</a:t>
            </a:r>
            <a:br>
              <a:rPr lang="zh-CN" altLang="en-US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en-US" altLang="zh-CN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**</a:t>
            </a:r>
            <a:r>
              <a:rPr lang="zh-CN" altLang="en-US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后四句抒发日暮思归的情思</a:t>
            </a:r>
            <a:r>
              <a:rPr lang="en-US" altLang="zh-CN" sz="3600" dirty="0">
                <a:solidFill>
                  <a:srgbClr val="FF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en-US" altLang="zh-CN" sz="3600" dirty="0">
                <a:solidFill>
                  <a:srgbClr val="FF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endParaRPr lang="en-US" altLang="zh-CN" sz="3600" dirty="0">
              <a:solidFill>
                <a:srgbClr val="FF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1990" name="文本框 41989"/>
          <p:cNvSpPr txBox="1"/>
          <p:nvPr/>
        </p:nvSpPr>
        <p:spPr>
          <a:xfrm>
            <a:off x="539750" y="2852738"/>
            <a:ext cx="8064500" cy="3722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      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诗由传说入笔，写由黄鹤楼而生发的联想，叙昔人黄鹤，杳然已去，给人以无限渺然的感觉，表现人们登黄鹤楼常有的感受，气势苍莽。后四句转而实写楼上所见所感，并由此引起乡愁。尾联以烟波江上日暮思归之情作结，使诗意重归于开头那种渺茫的境界。这首诗意境开阔，虚实相映，情景交融，情味悠长。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仿宋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anose="02010609030101010101" pitchFamily="49" charset="-122"/>
            </a:endParaRPr>
          </a:p>
        </p:txBody>
      </p:sp>
      <p:sp>
        <p:nvSpPr>
          <p:cNvPr id="41991" name="文本框 41990"/>
          <p:cNvSpPr txBox="1"/>
          <p:nvPr/>
        </p:nvSpPr>
        <p:spPr>
          <a:xfrm>
            <a:off x="468313" y="2205038"/>
            <a:ext cx="1223962" cy="7112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华文行楷" panose="02010800040101010101" pitchFamily="2" charset="-122"/>
              </a:rPr>
              <a:t>小结</a:t>
            </a:r>
            <a:endParaRPr lang="zh-CN" altLang="en-US" sz="4000" b="1" dirty="0"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矩形 54273"/>
          <p:cNvSpPr/>
          <p:nvPr/>
        </p:nvSpPr>
        <p:spPr>
          <a:xfrm>
            <a:off x="914400" y="1295400"/>
            <a:ext cx="7391400" cy="51593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CC00"/>
              </a:gs>
              <a:gs pos="100000">
                <a:srgbClr val="FFFF99"/>
              </a:gs>
            </a:gsLst>
            <a:lin ang="5400000" scaled="1"/>
            <a:tileRect/>
          </a:gradFill>
          <a:ln w="190500" cap="flat" cmpd="sng">
            <a:pattFill prst="sphere">
              <a:fgClr>
                <a:srgbClr val="A50021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r>
              <a:rPr lang="en-US" altLang="zh-CN" sz="3600" b="1" dirty="0">
                <a:solidFill>
                  <a:srgbClr val="A50021"/>
                </a:solidFill>
                <a:latin typeface="Arial" panose="020B0604020202020204" pitchFamily="34" charset="0"/>
              </a:rPr>
              <a:t>        </a:t>
            </a:r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</a:rPr>
              <a:t>诗人描写了登黄鹤楼的所见所感</a:t>
            </a:r>
            <a:r>
              <a:rPr lang="en-US" altLang="zh-CN" sz="4000" b="1">
                <a:solidFill>
                  <a:srgbClr val="A50021"/>
                </a:solidFill>
                <a:latin typeface="Arial" panose="020B0604020202020204" pitchFamily="34" charset="0"/>
              </a:rPr>
              <a:t>,</a:t>
            </a:r>
            <a:r>
              <a:rPr lang="zh-CN" altLang="en-US" sz="4000" b="1" dirty="0">
                <a:solidFill>
                  <a:srgbClr val="003366"/>
                </a:solidFill>
                <a:latin typeface="Arial" panose="020B0604020202020204" pitchFamily="34" charset="0"/>
              </a:rPr>
              <a:t>作者从仙人乘黄鹤来此游憩的美丽神话，点出黄鹤楼，接着由仙人已离去，永远不再回来，只留下黄鹤楼及晴川、芳草、汉阳树、鹦鹉洲，与白云共悠悠千载，</a:t>
            </a:r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</a:rPr>
              <a:t>抒发了怀念家乡的愁思。 </a:t>
            </a:r>
            <a:endParaRPr lang="zh-CN" altLang="en-US" sz="4000" b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圆角矩形 54274"/>
          <p:cNvSpPr/>
          <p:nvPr/>
        </p:nvSpPr>
        <p:spPr>
          <a:xfrm>
            <a:off x="3048000" y="3810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44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主  旨</a:t>
            </a:r>
            <a:endParaRPr lang="zh-CN" altLang="en-US" sz="4400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ch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图片 55297" descr="2005523233137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矩形 55298"/>
          <p:cNvSpPr/>
          <p:nvPr/>
        </p:nvSpPr>
        <p:spPr>
          <a:xfrm>
            <a:off x="914400" y="803275"/>
            <a:ext cx="7315200" cy="521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</a:rPr>
              <a:t>【评析</a:t>
            </a:r>
            <a:r>
              <a:rPr lang="zh-CN" altLang="en-US" b="1">
                <a:solidFill>
                  <a:srgbClr val="A50021"/>
                </a:solidFill>
                <a:latin typeface="Arial" panose="020B0604020202020204" pitchFamily="34" charset="0"/>
              </a:rPr>
              <a:t>】</a:t>
            </a:r>
            <a:endParaRPr lang="zh-CN" altLang="en-US" b="1">
              <a:solidFill>
                <a:srgbClr val="A50021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</a:rPr>
              <a:t>这首诗是吊古怀乡之佳作。诗人登临古迹黄鹤楼，泛览眼前景物，即景而生情，诗兴大作，脱口而出，一泻千里。既自然宏丽，又饶有风骨。诗虽不协律，但音节浏亮而不拗口。真是信手而就，一气呵成，成为历代所推崇的珍品。</a:t>
            </a:r>
            <a:endParaRPr lang="zh-CN" altLang="en-US" b="1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rgbClr val="A50021"/>
                </a:solidFill>
                <a:latin typeface="Arial" panose="020B0604020202020204" pitchFamily="34" charset="0"/>
              </a:rPr>
              <a:t>        传说李白登此楼，目睹此诗，大为折服。说：“眼前有景道不得，崔颢题诗在上头。”严沧浪也说唐人七言律诗，当以此为第一。足见诗贵自然，纵使格律诗也无不如此。</a:t>
            </a:r>
            <a:endParaRPr lang="zh-CN" altLang="en-US" b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56321" descr="20054723134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矩形 56322"/>
          <p:cNvSpPr/>
          <p:nvPr/>
        </p:nvSpPr>
        <p:spPr>
          <a:xfrm>
            <a:off x="304800" y="1323975"/>
            <a:ext cx="8534400" cy="11906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 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本诗由神话传说起笔，对神话的吟诵传达了诗人什么样的心情？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矩形 56323"/>
          <p:cNvSpPr/>
          <p:nvPr/>
        </p:nvSpPr>
        <p:spPr>
          <a:xfrm>
            <a:off x="609600" y="2590800"/>
            <a:ext cx="79549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1800">
                <a:latin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传达了诗人思乡怀土的思想感情。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56325" name="矩形 56324"/>
          <p:cNvSpPr/>
          <p:nvPr/>
        </p:nvSpPr>
        <p:spPr>
          <a:xfrm>
            <a:off x="304800" y="3352800"/>
            <a:ext cx="8534400" cy="17399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   2 “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日暮”（时间）和“烟波江上”（景致）与诗人表达的情感有没有内在的联系？不妨谈谈的理解。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6326" name="矩形 56325"/>
          <p:cNvSpPr/>
          <p:nvPr/>
        </p:nvSpPr>
        <p:spPr>
          <a:xfrm>
            <a:off x="533400" y="5089525"/>
            <a:ext cx="7997825" cy="1311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40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</a:t>
            </a:r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有，更加突出了诗人的怀乡思土之情。 </a:t>
            </a:r>
            <a:endParaRPr lang="zh-CN" altLang="en-US" sz="4000" b="1" dirty="0">
              <a:solidFill>
                <a:srgbClr val="A5002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6327" name="矩形 56326"/>
          <p:cNvSpPr/>
          <p:nvPr/>
        </p:nvSpPr>
        <p:spPr>
          <a:xfrm>
            <a:off x="3048000" y="381000"/>
            <a:ext cx="2971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课堂练习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图片 57345" descr="20054723134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矩形 57346"/>
          <p:cNvSpPr/>
          <p:nvPr/>
        </p:nvSpPr>
        <p:spPr>
          <a:xfrm>
            <a:off x="304800" y="2438400"/>
            <a:ext cx="8566150" cy="3937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6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诗人满怀对黄鹤楼的美好憧憬慕名前来，可仙人驾鹤杳无踪迹，鹤去楼空，眼前就是一座寻常可见的江楼。“昔人已乘黄鹤去，此地空余黄鹤楼。”美好憧憬与寻常江楼的落差，在诗人心中布上了一层怅然若失的底色，为乡愁情结的抒发作了潜在的铺垫。</a:t>
            </a:r>
            <a:r>
              <a:rPr lang="zh-CN" altLang="en-US" sz="3600" dirty="0">
                <a:latin typeface="Arial" panose="020B0604020202020204" pitchFamily="34" charset="0"/>
              </a:rPr>
              <a:t> 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57348" name="矩形 57347"/>
          <p:cNvSpPr/>
          <p:nvPr/>
        </p:nvSpPr>
        <p:spPr>
          <a:xfrm>
            <a:off x="381000" y="990600"/>
            <a:ext cx="8610600" cy="15541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3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诗人登上黄鹤楼，极目远望，看到的是一幅什么样的画面？诗人描绘这样的画面表达了怎样的情怀？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矩形 57348"/>
          <p:cNvSpPr/>
          <p:nvPr/>
        </p:nvSpPr>
        <p:spPr>
          <a:xfrm>
            <a:off x="3048000" y="3810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课堂练习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图片 58369" descr="PM_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矩形 58370"/>
          <p:cNvSpPr/>
          <p:nvPr/>
        </p:nvSpPr>
        <p:spPr>
          <a:xfrm>
            <a:off x="2590800" y="2057400"/>
            <a:ext cx="2457450" cy="1647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9600" b="1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再见</a:t>
            </a:r>
            <a:endParaRPr lang="zh-CN" altLang="en-US" sz="9600" b="1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蝶 "/>
          <p:cNvPicPr>
            <a:picLocks noChangeAspect="1"/>
          </p:cNvPicPr>
          <p:nvPr/>
        </p:nvPicPr>
        <p:blipFill>
          <a:blip r:embed="rId1">
            <a:lum bright="56000" contrast="-6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文本框 20483"/>
          <p:cNvSpPr txBox="1"/>
          <p:nvPr/>
        </p:nvSpPr>
        <p:spPr>
          <a:xfrm>
            <a:off x="611188" y="333375"/>
            <a:ext cx="6553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6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诗词中的黄鹤楼</a:t>
            </a:r>
            <a:endParaRPr lang="zh-CN" altLang="en-US" sz="6000" b="1" u="sng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827088" y="2060575"/>
            <a:ext cx="7489825" cy="3597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en-US" altLang="zh-CN" sz="3200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唐代诗人崔颢的题咏，使黄鹤楼赢得“天下江山第一楼”的美誉。</a:t>
            </a:r>
            <a:r>
              <a:rPr lang="en-US" altLang="zh-CN" sz="3200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3200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黄鹤楼</a:t>
            </a:r>
            <a:r>
              <a:rPr lang="en-US" altLang="zh-CN" sz="3200" b="1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3200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这首诗运用了优美的神话传说，写出黄鹤楼的来历、登楼所见以及触景生情引起的乡愁。宋代人把这首诗推为</a:t>
            </a:r>
            <a:r>
              <a:rPr lang="zh-CN" altLang="en-US" sz="3200" b="1" u="sng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唐人七律第一</a:t>
            </a:r>
            <a:r>
              <a:rPr lang="zh-CN" altLang="en-US" sz="3200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。</a:t>
            </a:r>
            <a:endParaRPr lang="zh-CN" altLang="en-US" sz="3200" b="1" dirty="0">
              <a:solidFill>
                <a:srgbClr val="FF33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28673" descr="蝶 "/>
          <p:cNvPicPr>
            <a:picLocks noChangeAspect="1"/>
          </p:cNvPicPr>
          <p:nvPr/>
        </p:nvPicPr>
        <p:blipFill>
          <a:blip r:embed="rId1">
            <a:lum bright="56000" contrast="-6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28674"/>
          <p:cNvSpPr txBox="1"/>
          <p:nvPr/>
        </p:nvSpPr>
        <p:spPr>
          <a:xfrm>
            <a:off x="611188" y="333375"/>
            <a:ext cx="6553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u="sng" dirty="0">
                <a:solidFill>
                  <a:srgbClr val="66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诗词中的黄鹤楼</a:t>
            </a:r>
            <a:endParaRPr lang="zh-CN" altLang="en-US" sz="4000" b="1" u="sng">
              <a:solidFill>
                <a:srgbClr val="66FF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539750" y="1125538"/>
            <a:ext cx="7777163" cy="5003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唐朝大诗人李白经过武昌，也登上黄鹤楼，放眼楚天，胸襟开阔，诗兴大发，正要提笔写诗时，却见到崔颢的诗，自愧不如，只好说：“眼前有景道不得，崔颢题诗在上头”。崔颢题诗，使李白搁笔，崔颢从此名气大盛。大约黄鹤楼边的“搁笔亭”就是因此而建的。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楷体_GB2312" panose="02010609030101010101" pitchFamily="49" charset="-122"/>
              </a:rPr>
              <a:t>李白十几首诗里都涉及到黄鹤楼。</a:t>
            </a:r>
            <a:r>
              <a:rPr lang="en-US" altLang="zh-CN" b="1" dirty="0">
                <a:latin typeface="Arial" panose="020B0604020202020204" pitchFamily="34" charset="0"/>
                <a:ea typeface="楷体_GB2312" panose="02010609030101010101" pitchFamily="49" charset="-122"/>
              </a:rPr>
              <a:t>《</a:t>
            </a:r>
            <a:r>
              <a:rPr lang="zh-CN" altLang="en-US" b="1" dirty="0">
                <a:latin typeface="Arial" panose="020B0604020202020204" pitchFamily="34" charset="0"/>
                <a:ea typeface="楷体_GB2312" panose="02010609030101010101" pitchFamily="49" charset="-122"/>
              </a:rPr>
              <a:t>黄鹤楼送孟浩然之广陵</a:t>
            </a:r>
            <a:r>
              <a:rPr lang="zh-CN" altLang="en-US" sz="1800" dirty="0">
                <a:latin typeface="Arial" panose="020B0604020202020204" pitchFamily="34" charset="0"/>
              </a:rPr>
              <a:t> </a:t>
            </a:r>
            <a:r>
              <a:rPr lang="en-US" altLang="zh-CN" sz="1800">
                <a:latin typeface="Arial" panose="020B0604020202020204" pitchFamily="34" charset="0"/>
              </a:rPr>
              <a:t>》 </a:t>
            </a:r>
            <a:r>
              <a:rPr lang="en-US" altLang="zh-CN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“</a:t>
            </a:r>
            <a:r>
              <a:rPr lang="zh-CN" altLang="en-US" b="1" dirty="0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故人西辞黄鹤楼，烟花三月下扬州。孤帆远影碧空尽，惟见长江天际流。”　</a:t>
            </a:r>
            <a:r>
              <a:rPr lang="zh-CN" altLang="en-US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李白的千古绝唱，感情真挚，自然流畅，景色绚丽，神姿昂然，风流天下，传之久远。</a:t>
            </a:r>
            <a:endParaRPr lang="zh-CN" altLang="en-US" b="1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29697" descr="蝶 "/>
          <p:cNvPicPr>
            <a:picLocks noChangeAspect="1"/>
          </p:cNvPicPr>
          <p:nvPr/>
        </p:nvPicPr>
        <p:blipFill>
          <a:blip r:embed="rId1">
            <a:lum bright="56000" contrast="-6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文本框 29698"/>
          <p:cNvSpPr txBox="1"/>
          <p:nvPr/>
        </p:nvSpPr>
        <p:spPr>
          <a:xfrm>
            <a:off x="611188" y="333375"/>
            <a:ext cx="6553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诗词中的黄鹤楼</a:t>
            </a:r>
            <a:endParaRPr lang="zh-CN" altLang="en-US" sz="4000" b="1" u="sng">
              <a:solidFill>
                <a:srgbClr val="FFFF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539750" y="1125538"/>
            <a:ext cx="7704138" cy="604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此外，李白还有“黄鹤西楼月，长江万里情”，“一忝青云客，三登黄鹤楼”，“黄鹤楼中吹玉笛，江城五月落梅花”，“仙人有待乘黄鹤，海客无心随白鸥”等诗句，都反映了诗人对黄鹤楼的眷恋之情。不过，他专写黄鹤楼的诗确实没有。这大约正是由于崔颢的诗写的太好的缘故吧。据说李白受崔颢这首诗的影响，写了一首</a:t>
            </a:r>
            <a:r>
              <a:rPr lang="en-US" altLang="zh-CN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登金陵凤凰台</a:t>
            </a:r>
            <a:r>
              <a:rPr lang="en-US" altLang="zh-CN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，以同</a:t>
            </a:r>
            <a:r>
              <a:rPr lang="en-US" altLang="zh-CN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黄鹤楼</a:t>
            </a:r>
            <a:r>
              <a:rPr lang="en-US" altLang="zh-CN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b="1" dirty="0">
                <a:solidFill>
                  <a:srgbClr val="0099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一较胜负。            </a:t>
            </a:r>
            <a:r>
              <a:rPr lang="zh-CN" altLang="en-US" b="1" dirty="0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“凤凰台上凤凰游，风去台空江自流。             吴宫花草埋幽径，晋代衣冠成古丘。 　　 </a:t>
            </a:r>
            <a:br>
              <a:rPr lang="zh-CN" altLang="en-US" b="1" dirty="0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b="1" dirty="0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三山半落晴天外，二水中分白鸳洲。 　　 </a:t>
            </a:r>
            <a:br>
              <a:rPr lang="zh-CN" altLang="en-US" b="1" dirty="0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b="1" dirty="0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总为浮云能蔽日，长安不见使人愁。”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　　 </a:t>
            </a:r>
            <a:b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1800" dirty="0">
                <a:latin typeface="Arial" panose="020B0604020202020204" pitchFamily="34" charset="0"/>
              </a:rPr>
              <a:t>　　 </a:t>
            </a:r>
            <a:br>
              <a:rPr lang="zh-CN" altLang="en-US" sz="1800" dirty="0">
                <a:latin typeface="Arial" panose="020B0604020202020204" pitchFamily="34" charset="0"/>
              </a:rPr>
            </a:br>
            <a:br>
              <a:rPr lang="zh-CN" altLang="en-US" sz="1800" dirty="0">
                <a:latin typeface="Arial" panose="020B0604020202020204" pitchFamily="34" charset="0"/>
              </a:rPr>
            </a:b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9702" name="文本框 29701"/>
          <p:cNvSpPr txBox="1"/>
          <p:nvPr/>
        </p:nvSpPr>
        <p:spPr>
          <a:xfrm>
            <a:off x="6516688" y="4365625"/>
            <a:ext cx="2089150" cy="1927225"/>
          </a:xfrm>
          <a:prstGeom prst="rect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66FFFF"/>
                </a:solidFill>
                <a:latin typeface="Arial" panose="020B0604020202020204" pitchFamily="34" charset="0"/>
              </a:rPr>
              <a:t>这两首诗在唐朝描写景物的诗里，的确可以互相媲美，也都堪称佳作。</a:t>
            </a:r>
            <a:endParaRPr lang="zh-CN" altLang="en-US" sz="2400" dirty="0">
              <a:solidFill>
                <a:srgbClr val="66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5" name="文本框 30724"/>
          <p:cNvSpPr txBox="1"/>
          <p:nvPr/>
        </p:nvSpPr>
        <p:spPr>
          <a:xfrm>
            <a:off x="468313" y="981075"/>
            <a:ext cx="7920037" cy="5065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</a:rPr>
              <a:t>▲</a:t>
            </a: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孟浩然的</a:t>
            </a:r>
            <a:r>
              <a:rPr lang="en-US" altLang="zh-CN" b="1" dirty="0">
                <a:solidFill>
                  <a:srgbClr val="FFFF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《</a:t>
            </a: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鹦鹅洲送王九之江左</a:t>
            </a:r>
            <a:r>
              <a:rPr lang="en-US" altLang="zh-CN" b="1" dirty="0">
                <a:solidFill>
                  <a:srgbClr val="FFFF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》</a:t>
            </a: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，就是一首写站在黄鹤楼上遥望鹦鹅洲景色的诗。                    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  <a:ea typeface="仿宋_GB2312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</a:rPr>
              <a:t>▲</a:t>
            </a: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仿宋_GB2312" panose="02010609030101010101" pitchFamily="49" charset="-122"/>
              </a:rPr>
              <a:t>杜牧写黄鹤楼一诗的最后两句是：“黄鹤楼前春水阔，一杯还忆故人无？”这是诗人为送友人去夏口（今武昌）而作的。他提醒友人到了夏口登临黄鹤楼，面对满江春水畅饮时，别忘了他这位旧友。</a:t>
            </a:r>
            <a:r>
              <a:rPr lang="zh-CN" altLang="en-US" b="1" dirty="0">
                <a:latin typeface="Arial" panose="020B0604020202020204" pitchFamily="34" charset="0"/>
              </a:rPr>
              <a:t> 　</a:t>
            </a:r>
            <a:r>
              <a:rPr lang="zh-CN" altLang="en-US" sz="1800" b="1" dirty="0">
                <a:latin typeface="Arial" panose="020B0604020202020204" pitchFamily="34" charset="0"/>
              </a:rPr>
              <a:t>　 　 </a:t>
            </a:r>
            <a:br>
              <a:rPr lang="zh-CN" altLang="en-US" sz="1800" b="1" dirty="0">
                <a:latin typeface="Arial" panose="020B0604020202020204" pitchFamily="34" charset="0"/>
              </a:rPr>
            </a:br>
            <a:endParaRPr lang="zh-CN" altLang="en-US" sz="18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</a:rPr>
              <a:t>▲</a:t>
            </a:r>
            <a:r>
              <a:rPr lang="zh-CN" altLang="en-US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唐开元九年（</a:t>
            </a:r>
            <a:r>
              <a:rPr lang="en-US" altLang="zh-CN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721</a:t>
            </a:r>
            <a:r>
              <a:rPr lang="zh-CN" altLang="en-US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年），状元王维在他的</a:t>
            </a:r>
            <a:r>
              <a:rPr lang="en-US" altLang="zh-CN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送康太守</a:t>
            </a:r>
            <a:r>
              <a:rPr lang="en-US" altLang="zh-CN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一诗中最早直接出现了黄鹤楼</a:t>
            </a:r>
            <a:r>
              <a:rPr lang="en-US" altLang="zh-CN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b="1" dirty="0">
                <a:solidFill>
                  <a:srgbClr val="FFFF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字。“城下沧江水，江边黄鹤楼。”</a:t>
            </a:r>
            <a:endParaRPr lang="zh-CN" altLang="en-US" b="1" dirty="0">
              <a:solidFill>
                <a:srgbClr val="FFFF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30726" name="文本框 30725"/>
          <p:cNvSpPr txBox="1"/>
          <p:nvPr/>
        </p:nvSpPr>
        <p:spPr>
          <a:xfrm>
            <a:off x="611188" y="260350"/>
            <a:ext cx="43926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u="sng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诗词中的黄鹤楼</a:t>
            </a:r>
            <a:endParaRPr lang="zh-CN" altLang="en-US" sz="4000" b="1" u="sng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6" name="文本框 33795"/>
          <p:cNvSpPr txBox="1"/>
          <p:nvPr/>
        </p:nvSpPr>
        <p:spPr>
          <a:xfrm>
            <a:off x="1042988" y="1125538"/>
            <a:ext cx="7200900" cy="423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▲</a:t>
            </a:r>
            <a:r>
              <a:rPr lang="zh-CN" altLang="en-US" sz="3200" b="1" dirty="0">
                <a:solidFill>
                  <a:srgbClr val="8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贾岛</a:t>
            </a:r>
            <a:r>
              <a:rPr lang="en-US" altLang="zh-CN" sz="3200" b="1" dirty="0">
                <a:solidFill>
                  <a:srgbClr val="8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3200" b="1" dirty="0">
                <a:solidFill>
                  <a:srgbClr val="8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黄鹤楼</a:t>
            </a:r>
            <a:r>
              <a:rPr lang="en-US" altLang="zh-CN" sz="3200" b="1" dirty="0">
                <a:solidFill>
                  <a:srgbClr val="8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》“</a:t>
            </a:r>
            <a:r>
              <a:rPr lang="zh-CN" altLang="en-US" sz="3200" b="1" dirty="0">
                <a:solidFill>
                  <a:srgbClr val="8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青山万古长如旧，黄鹤何年去不归？ ”</a:t>
            </a:r>
            <a:endParaRPr lang="zh-CN" altLang="en-US" sz="3200" b="1" dirty="0">
              <a:solidFill>
                <a:srgbClr val="8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▲</a:t>
            </a:r>
            <a:r>
              <a:rPr lang="zh-CN" altLang="en-US" sz="3200" b="1" dirty="0">
                <a:solidFill>
                  <a:srgbClr val="8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陆游 “苍龙阙角归何晚，黄鹤楼中醉不知。”</a:t>
            </a:r>
            <a:endParaRPr lang="zh-CN" altLang="en-US" sz="3200" b="1" dirty="0">
              <a:solidFill>
                <a:srgbClr val="8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▲</a:t>
            </a:r>
            <a:r>
              <a:rPr lang="zh-CN" altLang="en-US" sz="3200" b="1" dirty="0">
                <a:solidFill>
                  <a:srgbClr val="8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刘禹锡 “梦觉疑连榻，舟行忽千里。不见黄鹤楼，寒沙雪相似。 ”</a:t>
            </a:r>
            <a:endParaRPr lang="zh-CN" altLang="en-US" sz="3200" b="1" dirty="0">
              <a:solidFill>
                <a:srgbClr val="8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611188" y="260350"/>
            <a:ext cx="43926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u="sng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诗词中的黄鹤楼</a:t>
            </a:r>
            <a:endParaRPr lang="zh-CN" altLang="en-US" sz="4000" b="1" u="sng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5298</Words>
  <Application>WPS 演示</Application>
  <PresentationFormat>在屏幕上显示</PresentationFormat>
  <Paragraphs>211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61" baseType="lpstr">
      <vt:lpstr>Arial</vt:lpstr>
      <vt:lpstr>宋体</vt:lpstr>
      <vt:lpstr>Wingdings</vt:lpstr>
      <vt:lpstr>仿宋_GB2312</vt:lpstr>
      <vt:lpstr>Times New Roman</vt:lpstr>
      <vt:lpstr>华文新魏</vt:lpstr>
      <vt:lpstr>隶书</vt:lpstr>
      <vt:lpstr>_x000B__x000C_</vt:lpstr>
      <vt:lpstr>楷体_GB2312</vt:lpstr>
      <vt:lpstr>幼圆</vt:lpstr>
      <vt:lpstr>华文行楷</vt:lpstr>
      <vt:lpstr> _x000B__x000C_</vt:lpstr>
      <vt:lpstr>黑体</vt:lpstr>
      <vt:lpstr>微软雅黑</vt:lpstr>
      <vt:lpstr>Arial Unicode MS</vt:lpstr>
      <vt:lpstr>Calibri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黄鹤楼</dc:title>
  <dc:creator>钓者心语</dc:creator>
  <cp:lastModifiedBy>Administrator</cp:lastModifiedBy>
  <cp:revision>34</cp:revision>
  <dcterms:created xsi:type="dcterms:W3CDTF">2007-01-07T03:17:25Z</dcterms:created>
  <dcterms:modified xsi:type="dcterms:W3CDTF">2017-10-20T09:49:26Z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