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260" r:id="rId3"/>
    <p:sldId id="326" r:id="rId4"/>
    <p:sldId id="257" r:id="rId5"/>
    <p:sldId id="258" r:id="rId6"/>
    <p:sldId id="259" r:id="rId7"/>
    <p:sldId id="261" r:id="rId8"/>
    <p:sldId id="332" r:id="rId9"/>
    <p:sldId id="314" r:id="rId10"/>
    <p:sldId id="313" r:id="rId11"/>
    <p:sldId id="316" r:id="rId12"/>
    <p:sldId id="263" r:id="rId13"/>
    <p:sldId id="293" r:id="rId14"/>
    <p:sldId id="294" r:id="rId15"/>
    <p:sldId id="295" r:id="rId16"/>
    <p:sldId id="296" r:id="rId17"/>
    <p:sldId id="265" r:id="rId18"/>
    <p:sldId id="298" r:id="rId19"/>
    <p:sldId id="297" r:id="rId20"/>
    <p:sldId id="319" r:id="rId21"/>
    <p:sldId id="268" r:id="rId22"/>
    <p:sldId id="331" r:id="rId23"/>
    <p:sldId id="318" r:id="rId24"/>
    <p:sldId id="327" r:id="rId25"/>
    <p:sldId id="270" r:id="rId26"/>
    <p:sldId id="329" r:id="rId27"/>
    <p:sldId id="330" r:id="rId28"/>
    <p:sldId id="272" r:id="rId29"/>
    <p:sldId id="325" r:id="rId30"/>
    <p:sldId id="328" r:id="rId31"/>
    <p:sldId id="271" r:id="rId32"/>
    <p:sldId id="274" r:id="rId33"/>
    <p:sldId id="309" r:id="rId34"/>
    <p:sldId id="276" r:id="rId35"/>
    <p:sldId id="281" r:id="rId36"/>
    <p:sldId id="282" r:id="rId37"/>
    <p:sldId id="283" r:id="rId38"/>
    <p:sldId id="333" r:id="rId39"/>
    <p:sldId id="279" r:id="rId40"/>
    <p:sldId id="285" r:id="rId4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  <a:srgbClr val="0066FF"/>
    <a:srgbClr val="CC00CC"/>
    <a:srgbClr val="33CC33"/>
    <a:srgbClr val="FF0000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6"/>
    <p:restoredTop sz="94557"/>
  </p:normalViewPr>
  <p:slideViewPr>
    <p:cSldViewPr showGuides="1">
      <p:cViewPr varScale="1">
        <p:scale>
          <a:sx n="94" d="100"/>
          <a:sy n="94" d="100"/>
        </p:scale>
        <p:origin x="-6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notesMaster" Target="notesMasters/notesMaster1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4274" name="页眉占位符 5427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 dirty="0"/>
          </a:p>
        </p:txBody>
      </p:sp>
      <p:sp>
        <p:nvSpPr>
          <p:cNvPr id="54275" name="日期占位符 54274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 dirty="0"/>
          </a:p>
        </p:txBody>
      </p:sp>
      <p:sp>
        <p:nvSpPr>
          <p:cNvPr id="54276" name="幻灯片图像占位符 54275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4277" name="文本占位符 54276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4278" name="页脚占位符 5427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zh-CN" altLang="en-US" sz="1200" dirty="0"/>
          </a:p>
        </p:txBody>
      </p:sp>
      <p:sp>
        <p:nvSpPr>
          <p:cNvPr id="54279" name="灯片编号占位符 5427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7042" name="标题 87041"/>
          <p:cNvSpPr>
            <a:spLocks noGrp="1" noRot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7043" name="副标题 87042"/>
          <p:cNvSpPr>
            <a:spLocks noGrp="1" noRot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/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87044" name="日期占位符 87043"/>
          <p:cNvSpPr>
            <a:spLocks noGrp="1"/>
          </p:cNvSpPr>
          <p:nvPr>
            <p:ph type="dt" sz="half" idx="2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>
              <a:buClrTx/>
            </a:pPr>
            <a:endParaRPr lang="zh-CN" altLang="en-US" dirty="0"/>
          </a:p>
        </p:txBody>
      </p:sp>
      <p:sp>
        <p:nvSpPr>
          <p:cNvPr id="87045" name="页脚占位符 8704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>
              <a:buClrTx/>
            </a:pPr>
            <a:endParaRPr lang="zh-CN" altLang="en-US" dirty="0"/>
          </a:p>
        </p:txBody>
      </p:sp>
      <p:sp>
        <p:nvSpPr>
          <p:cNvPr id="87046" name="灯片编号占位符 8704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>
              <a:buClrTx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8" cy="58705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81784" cy="58705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84968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7408" y="1600200"/>
            <a:ext cx="4184968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6018" name="标题 86017"/>
          <p:cNvSpPr>
            <a:spLocks noGrp="1" noRot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6019" name="文本占位符 86018"/>
          <p:cNvSpPr>
            <a:spLocks noGrp="1" noRot="1"/>
          </p:cNvSpPr>
          <p:nvPr>
            <p:ph type="body"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86020" name="日期占位符 86019"/>
          <p:cNvSpPr>
            <a:spLocks noGrp="1"/>
          </p:cNvSpPr>
          <p:nvPr>
            <p:ph type="dt" sz="half" idx="2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lvl="0">
              <a:buClrTx/>
            </a:pPr>
            <a:endParaRPr lang="zh-CN" altLang="en-US" dirty="0"/>
          </a:p>
        </p:txBody>
      </p:sp>
      <p:sp>
        <p:nvSpPr>
          <p:cNvPr id="86021" name="页脚占位符 860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lvl="0">
              <a:buClrTx/>
            </a:pPr>
            <a:endParaRPr lang="zh-CN" altLang="en-US" dirty="0"/>
          </a:p>
        </p:txBody>
      </p:sp>
      <p:sp>
        <p:nvSpPr>
          <p:cNvPr id="86022" name="灯片编号占位符 860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 2" panose="05020102010507070707" pitchFamily="18" charset="2"/>
        <a:buChar char="¡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 2" panose="05020102010507070707" pitchFamily="18" charset="2"/>
        <a:buChar char="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 2" panose="05020102010507070707" pitchFamily="18" charset="2"/>
        <a:buChar char="¡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 2" panose="05020102010507070707" pitchFamily="18" charset="2"/>
        <a:buChar char="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 2" panose="05020102010507070707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 2" panose="05020102010507070707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 2" panose="05020102010507070707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 2" panose="05020102010507070707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 2" panose="05020102010507070707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wmf"/><Relationship Id="rId1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GIF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GIF"/><Relationship Id="rId2" Type="http://schemas.openxmlformats.org/officeDocument/2006/relationships/image" Target="../media/image7.wmf"/><Relationship Id="rId1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6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2.jpeg"/><Relationship Id="rId2" Type="http://schemas.openxmlformats.org/officeDocument/2006/relationships/image" Target="../media/image7.wmf"/><Relationship Id="rId1" Type="http://schemas.openxmlformats.org/officeDocument/2006/relationships/oleObject" Target="../embeddings/oleObject6.bin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7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9.png"/><Relationship Id="rId2" Type="http://schemas.openxmlformats.org/officeDocument/2006/relationships/image" Target="../media/image33.png"/><Relationship Id="rId1" Type="http://schemas.openxmlformats.org/officeDocument/2006/relationships/oleObject" Target="../embeddings/oleObject7.bin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wmf"/><Relationship Id="rId1" Type="http://schemas.openxmlformats.org/officeDocument/2006/relationships/oleObject" Target="../embeddings/oleObject8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GIF"/><Relationship Id="rId1" Type="http://schemas.openxmlformats.org/officeDocument/2006/relationships/image" Target="../media/image34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GIF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7.GIF"/><Relationship Id="rId2" Type="http://schemas.openxmlformats.org/officeDocument/2006/relationships/image" Target="../media/image27.GIF"/><Relationship Id="rId1" Type="http://schemas.openxmlformats.org/officeDocument/2006/relationships/image" Target="../media/image3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GIF"/><Relationship Id="rId2" Type="http://schemas.openxmlformats.org/officeDocument/2006/relationships/image" Target="../media/image7.wmf"/><Relationship Id="rId1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wmf"/><Relationship Id="rId1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wmf"/><Relationship Id="rId1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147" name="组合 6146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48" name="图片 6147" descr="cache(25)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10800000">
              <a:off x="3920" y="2480"/>
              <a:ext cx="1840" cy="18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9" name="图片 6148" descr="cache(25)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840" cy="184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146" name="文本框 6145"/>
          <p:cNvSpPr txBox="1"/>
          <p:nvPr/>
        </p:nvSpPr>
        <p:spPr>
          <a:xfrm>
            <a:off x="1676400" y="0"/>
            <a:ext cx="360045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4800" b="1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谈谈小说</a:t>
            </a:r>
            <a:endParaRPr lang="zh-CN" altLang="en-US" sz="4800" b="1" dirty="0">
              <a:solidFill>
                <a:srgbClr val="0000FF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6150" name="文本框 6149"/>
          <p:cNvSpPr txBox="1"/>
          <p:nvPr/>
        </p:nvSpPr>
        <p:spPr>
          <a:xfrm>
            <a:off x="323850" y="692150"/>
            <a:ext cx="8424863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en-US" altLang="zh-CN" sz="2400" b="1" dirty="0">
                <a:latin typeface="Arial" panose="020B0604020202020204" pitchFamily="34" charset="0"/>
              </a:rPr>
              <a:t>      </a:t>
            </a:r>
            <a:r>
              <a:rPr lang="zh-CN" altLang="en-US" sz="3200" b="1" dirty="0">
                <a:latin typeface="Arial" panose="020B0604020202020204" pitchFamily="34" charset="0"/>
              </a:rPr>
              <a:t>小说</a:t>
            </a:r>
            <a:r>
              <a:rPr lang="en-US" altLang="zh-CN" sz="3200" b="1">
                <a:latin typeface="宋体" panose="02010600030101010101" pitchFamily="2" charset="-122"/>
              </a:rPr>
              <a:t>——</a:t>
            </a: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以塑造人物为中心，通过完整的故事情节的叙述和环境的描写反映社会生活。</a:t>
            </a:r>
            <a:endParaRPr lang="zh-CN" altLang="en-US" sz="3200" b="1" dirty="0">
              <a:solidFill>
                <a:srgbClr val="FF33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6151" name="文本框 6150"/>
          <p:cNvSpPr txBox="1"/>
          <p:nvPr/>
        </p:nvSpPr>
        <p:spPr>
          <a:xfrm>
            <a:off x="228600" y="2209800"/>
            <a:ext cx="23272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华文琥珀" panose="02010800040101010101" pitchFamily="2" charset="-122"/>
              </a:rPr>
              <a:t>小说分类：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华文琥珀" panose="02010800040101010101" pitchFamily="2" charset="-122"/>
            </a:endParaRPr>
          </a:p>
        </p:txBody>
      </p:sp>
      <p:sp>
        <p:nvSpPr>
          <p:cNvPr id="6152" name="文本框 6151"/>
          <p:cNvSpPr txBox="1"/>
          <p:nvPr/>
        </p:nvSpPr>
        <p:spPr>
          <a:xfrm>
            <a:off x="2411413" y="1773238"/>
            <a:ext cx="1295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800" b="1" dirty="0">
                <a:latin typeface="Arial" panose="020B0604020202020204" pitchFamily="34" charset="0"/>
                <a:ea typeface="华文新魏" panose="02010800040101010101" pitchFamily="2" charset="-122"/>
              </a:rPr>
              <a:t>长篇</a:t>
            </a:r>
            <a:endParaRPr lang="zh-CN" altLang="en-US" sz="2800" b="1" dirty="0"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6153" name="文本框 6152"/>
          <p:cNvSpPr txBox="1"/>
          <p:nvPr/>
        </p:nvSpPr>
        <p:spPr>
          <a:xfrm>
            <a:off x="2339975" y="2276475"/>
            <a:ext cx="12239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800" b="1" dirty="0">
                <a:latin typeface="Arial" panose="020B0604020202020204" pitchFamily="34" charset="0"/>
                <a:ea typeface="华文新魏" panose="02010800040101010101" pitchFamily="2" charset="-122"/>
              </a:rPr>
              <a:t>中篇</a:t>
            </a:r>
            <a:endParaRPr lang="zh-CN" altLang="en-US" sz="2800" b="1" dirty="0"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6154" name="文本框 6153"/>
          <p:cNvSpPr txBox="1"/>
          <p:nvPr/>
        </p:nvSpPr>
        <p:spPr>
          <a:xfrm>
            <a:off x="2339975" y="2708275"/>
            <a:ext cx="10795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800" b="1" dirty="0">
                <a:latin typeface="Arial" panose="020B0604020202020204" pitchFamily="34" charset="0"/>
                <a:ea typeface="华文新魏" panose="02010800040101010101" pitchFamily="2" charset="-122"/>
              </a:rPr>
              <a:t>短篇</a:t>
            </a:r>
            <a:endParaRPr lang="zh-CN" altLang="en-US" sz="2800" b="1" dirty="0"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6155" name="左大括号 6154"/>
          <p:cNvSpPr/>
          <p:nvPr/>
        </p:nvSpPr>
        <p:spPr>
          <a:xfrm>
            <a:off x="2195513" y="1989138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>
              <a:buClrTx/>
            </a:pPr>
            <a:endParaRPr b="1" dirty="0"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6156" name="右大括号 6155"/>
          <p:cNvSpPr/>
          <p:nvPr/>
        </p:nvSpPr>
        <p:spPr>
          <a:xfrm>
            <a:off x="3132138" y="1989138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>
              <a:buClrTx/>
            </a:pPr>
            <a:endParaRPr b="1" dirty="0"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6157" name="文本框 6156"/>
          <p:cNvSpPr txBox="1"/>
          <p:nvPr/>
        </p:nvSpPr>
        <p:spPr>
          <a:xfrm>
            <a:off x="3348038" y="2205038"/>
            <a:ext cx="31686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800" b="1" dirty="0">
                <a:latin typeface="Arial" panose="020B0604020202020204" pitchFamily="34" charset="0"/>
                <a:ea typeface="华文新魏" panose="02010800040101010101" pitchFamily="2" charset="-122"/>
              </a:rPr>
              <a:t>按篇幅长短</a:t>
            </a:r>
            <a:endParaRPr lang="zh-CN" altLang="en-US" sz="2800" b="1" dirty="0"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6158" name="文本框 6157"/>
          <p:cNvSpPr txBox="1"/>
          <p:nvPr/>
        </p:nvSpPr>
        <p:spPr>
          <a:xfrm>
            <a:off x="5364163" y="2276475"/>
            <a:ext cx="295116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800" b="1" dirty="0">
                <a:latin typeface="Arial" panose="020B0604020202020204" pitchFamily="34" charset="0"/>
                <a:ea typeface="华文新魏" panose="02010800040101010101" pitchFamily="2" charset="-122"/>
              </a:rPr>
              <a:t>（小小说）</a:t>
            </a:r>
            <a:endParaRPr lang="zh-CN" altLang="en-US" sz="2800" b="1" dirty="0"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6159" name="文本框 6158"/>
          <p:cNvSpPr txBox="1"/>
          <p:nvPr/>
        </p:nvSpPr>
        <p:spPr>
          <a:xfrm>
            <a:off x="250825" y="3141663"/>
            <a:ext cx="262731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3200" b="1" dirty="0">
                <a:solidFill>
                  <a:srgbClr val="CC0066"/>
                </a:solidFill>
                <a:latin typeface="Arial" panose="020B0604020202020204" pitchFamily="34" charset="0"/>
                <a:ea typeface="华文琥珀" panose="02010800040101010101" pitchFamily="2" charset="-122"/>
              </a:rPr>
              <a:t>小说三要素：</a:t>
            </a:r>
            <a:endParaRPr lang="zh-CN" altLang="en-US" sz="3200" b="1">
              <a:solidFill>
                <a:srgbClr val="CC0066"/>
              </a:solidFill>
              <a:latin typeface="Arial" panose="020B0604020202020204" pitchFamily="34" charset="0"/>
              <a:ea typeface="华文琥珀" panose="02010800040101010101" pitchFamily="2" charset="-122"/>
            </a:endParaRPr>
          </a:p>
        </p:txBody>
      </p:sp>
      <p:sp>
        <p:nvSpPr>
          <p:cNvPr id="6160" name="文本框 6159"/>
          <p:cNvSpPr txBox="1"/>
          <p:nvPr/>
        </p:nvSpPr>
        <p:spPr>
          <a:xfrm>
            <a:off x="2916238" y="3213100"/>
            <a:ext cx="460851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人物、故事情节、环境</a:t>
            </a:r>
            <a:endParaRPr lang="zh-CN" altLang="en-US" sz="2800" b="1" dirty="0">
              <a:solidFill>
                <a:srgbClr val="FF33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6161" name="文本框 6160"/>
          <p:cNvSpPr txBox="1"/>
          <p:nvPr/>
        </p:nvSpPr>
        <p:spPr>
          <a:xfrm>
            <a:off x="250825" y="3789363"/>
            <a:ext cx="34925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华文琥珀" panose="02010800040101010101" pitchFamily="2" charset="-122"/>
              </a:rPr>
              <a:t>人物塑造方法</a:t>
            </a:r>
            <a:r>
              <a:rPr lang="zh-CN" altLang="en-US" sz="3200" b="1" dirty="0">
                <a:solidFill>
                  <a:srgbClr val="33CC33"/>
                </a:solidFill>
                <a:latin typeface="Arial" panose="020B0604020202020204" pitchFamily="34" charset="0"/>
                <a:ea typeface="华文琥珀" panose="02010800040101010101" pitchFamily="2" charset="-122"/>
              </a:rPr>
              <a:t>：</a:t>
            </a:r>
            <a:endParaRPr lang="zh-CN" altLang="en-US" sz="3200" b="1" dirty="0">
              <a:solidFill>
                <a:srgbClr val="33CC33"/>
              </a:solidFill>
              <a:latin typeface="Arial" panose="020B0604020202020204" pitchFamily="34" charset="0"/>
              <a:ea typeface="华文琥珀" panose="02010800040101010101" pitchFamily="2" charset="-122"/>
            </a:endParaRPr>
          </a:p>
        </p:txBody>
      </p:sp>
      <p:sp>
        <p:nvSpPr>
          <p:cNvPr id="6162" name="文本框 6161"/>
          <p:cNvSpPr txBox="1"/>
          <p:nvPr/>
        </p:nvSpPr>
        <p:spPr>
          <a:xfrm>
            <a:off x="3059113" y="3860800"/>
            <a:ext cx="63722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800" b="1" dirty="0">
                <a:latin typeface="Arial" panose="020B0604020202020204" pitchFamily="34" charset="0"/>
                <a:ea typeface="华文新魏" panose="02010800040101010101" pitchFamily="2" charset="-122"/>
              </a:rPr>
              <a:t>外貌、语言、动作、心理。 （神态）</a:t>
            </a:r>
            <a:endParaRPr lang="zh-CN" altLang="en-US" sz="2800" b="1" dirty="0"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6163" name="文本框 6162"/>
          <p:cNvSpPr txBox="1"/>
          <p:nvPr/>
        </p:nvSpPr>
        <p:spPr>
          <a:xfrm>
            <a:off x="250825" y="4724400"/>
            <a:ext cx="27717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en-US" altLang="zh-CN" sz="2400" dirty="0">
                <a:latin typeface="Arial" panose="020B0604020202020204" pitchFamily="34" charset="0"/>
                <a:ea typeface="华文彩云" panose="02010800040101010101" pitchFamily="2" charset="-122"/>
              </a:rPr>
              <a:t> </a:t>
            </a: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  <a:ea typeface="华文琥珀" panose="02010800040101010101" pitchFamily="2" charset="-122"/>
              </a:rPr>
              <a:t>故事情节：</a:t>
            </a:r>
            <a:endParaRPr lang="zh-CN" altLang="en-US" sz="3200" b="1" dirty="0">
              <a:solidFill>
                <a:srgbClr val="FF3300"/>
              </a:solidFill>
              <a:latin typeface="Arial" panose="020B0604020202020204" pitchFamily="34" charset="0"/>
              <a:ea typeface="华文琥珀" panose="02010800040101010101" pitchFamily="2" charset="-122"/>
            </a:endParaRPr>
          </a:p>
        </p:txBody>
      </p:sp>
      <p:sp>
        <p:nvSpPr>
          <p:cNvPr id="6164" name="文本框 6163"/>
          <p:cNvSpPr txBox="1"/>
          <p:nvPr/>
        </p:nvSpPr>
        <p:spPr>
          <a:xfrm>
            <a:off x="2411413" y="4652963"/>
            <a:ext cx="73802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800" b="1" dirty="0">
                <a:latin typeface="Arial" panose="020B0604020202020204" pitchFamily="34" charset="0"/>
                <a:ea typeface="华文新魏" panose="02010800040101010101" pitchFamily="2" charset="-122"/>
              </a:rPr>
              <a:t>开端、发展、高潮、结局。</a:t>
            </a:r>
            <a:r>
              <a:rPr lang="en-US" altLang="zh-CN" sz="2800" b="1" dirty="0">
                <a:latin typeface="Arial" panose="020B0604020202020204" pitchFamily="34" charset="0"/>
                <a:ea typeface="华文新魏" panose="02010800040101010101" pitchFamily="2" charset="-122"/>
              </a:rPr>
              <a:t>(</a:t>
            </a:r>
            <a:r>
              <a:rPr lang="zh-CN" altLang="en-US" sz="2800" b="1" dirty="0">
                <a:latin typeface="Arial" panose="020B0604020202020204" pitchFamily="34" charset="0"/>
                <a:ea typeface="华文新魏" panose="02010800040101010101" pitchFamily="2" charset="-122"/>
              </a:rPr>
              <a:t>序幕、尾声</a:t>
            </a:r>
            <a:r>
              <a:rPr lang="en-US" altLang="zh-CN" sz="2800" b="1">
                <a:latin typeface="Arial" panose="020B0604020202020204" pitchFamily="34" charset="0"/>
                <a:ea typeface="华文新魏" panose="02010800040101010101" pitchFamily="2" charset="-122"/>
              </a:rPr>
              <a:t>)</a:t>
            </a:r>
            <a:endParaRPr lang="en-US" altLang="zh-CN" sz="2800" b="1"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6165" name="文本框 6164"/>
          <p:cNvSpPr txBox="1"/>
          <p:nvPr/>
        </p:nvSpPr>
        <p:spPr>
          <a:xfrm>
            <a:off x="468313" y="5445125"/>
            <a:ext cx="15843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3200" b="1" dirty="0">
                <a:latin typeface="Arial" panose="020B0604020202020204" pitchFamily="34" charset="0"/>
                <a:ea typeface="华文琥珀" panose="02010800040101010101" pitchFamily="2" charset="-122"/>
              </a:rPr>
              <a:t>环境：</a:t>
            </a:r>
            <a:endParaRPr lang="zh-CN" altLang="en-US" sz="3200" b="1" dirty="0">
              <a:latin typeface="Arial" panose="020B0604020202020204" pitchFamily="34" charset="0"/>
              <a:ea typeface="华文琥珀" panose="02010800040101010101" pitchFamily="2" charset="-122"/>
            </a:endParaRPr>
          </a:p>
        </p:txBody>
      </p:sp>
      <p:sp>
        <p:nvSpPr>
          <p:cNvPr id="6166" name="左大括号 6165"/>
          <p:cNvSpPr/>
          <p:nvPr/>
        </p:nvSpPr>
        <p:spPr>
          <a:xfrm>
            <a:off x="2051050" y="5373688"/>
            <a:ext cx="142875" cy="720725"/>
          </a:xfrm>
          <a:prstGeom prst="leftBrace">
            <a:avLst>
              <a:gd name="adj1" fmla="val 42037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>
              <a:buClrTx/>
            </a:pPr>
            <a:endParaRPr b="1" dirty="0"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6167" name="文本框 6166"/>
          <p:cNvSpPr txBox="1"/>
          <p:nvPr/>
        </p:nvSpPr>
        <p:spPr>
          <a:xfrm>
            <a:off x="2411413" y="5157788"/>
            <a:ext cx="2663825" cy="1160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800" b="1" dirty="0">
                <a:latin typeface="Arial" panose="020B0604020202020204" pitchFamily="34" charset="0"/>
                <a:ea typeface="华文新魏" panose="02010800040101010101" pitchFamily="2" charset="-122"/>
              </a:rPr>
              <a:t>自然环境</a:t>
            </a:r>
            <a:endParaRPr lang="zh-CN" altLang="en-US" sz="2800" b="1" dirty="0">
              <a:latin typeface="Arial" panose="020B0604020202020204" pitchFamily="34" charset="0"/>
              <a:ea typeface="华文新魏" panose="02010800040101010101" pitchFamily="2" charset="-122"/>
            </a:endParaRPr>
          </a:p>
          <a:p>
            <a:pPr>
              <a:spcBef>
                <a:spcPct val="50000"/>
              </a:spcBef>
              <a:buClrTx/>
            </a:pPr>
            <a:r>
              <a:rPr lang="zh-CN" altLang="en-US" sz="2800" b="1" dirty="0">
                <a:latin typeface="Arial" panose="020B0604020202020204" pitchFamily="34" charset="0"/>
                <a:ea typeface="华文新魏" panose="02010800040101010101" pitchFamily="2" charset="-122"/>
              </a:rPr>
              <a:t>社会环境</a:t>
            </a:r>
            <a:endParaRPr lang="zh-CN" altLang="en-US" sz="2800" b="1" dirty="0"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75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/>
      <p:bldP spid="6151" grpId="0"/>
      <p:bldP spid="6152" grpId="0"/>
      <p:bldP spid="6153" grpId="0"/>
      <p:bldP spid="6154" grpId="0"/>
      <p:bldP spid="6155" grpId="0" animBg="1"/>
      <p:bldP spid="6156" grpId="0" animBg="1"/>
      <p:bldP spid="6157" grpId="0"/>
      <p:bldP spid="6158" grpId="0"/>
      <p:bldP spid="6159" grpId="0"/>
      <p:bldP spid="6160" grpId="0"/>
      <p:bldP spid="6161" grpId="0"/>
      <p:bldP spid="6162" grpId="0"/>
      <p:bldP spid="6163" grpId="0"/>
      <p:bldP spid="6164" grpId="0"/>
      <p:bldP spid="6165" grpId="0"/>
      <p:bldP spid="6166" grpId="0" animBg="1"/>
      <p:bldP spid="616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3" name="文本框 68612"/>
          <p:cNvSpPr txBox="1"/>
          <p:nvPr/>
        </p:nvSpPr>
        <p:spPr>
          <a:xfrm>
            <a:off x="533400" y="2667000"/>
            <a:ext cx="3533775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</a:rPr>
              <a:t>第三部分：离故乡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(78-88</a:t>
            </a:r>
            <a:r>
              <a:rPr lang="zh-CN" altLang="en-US" sz="3200" b="1" dirty="0">
                <a:latin typeface="Times New Roman" panose="02020603050405020304" pitchFamily="18" charset="0"/>
              </a:rPr>
              <a:t>节</a:t>
            </a:r>
            <a:r>
              <a:rPr lang="en-US" altLang="zh-CN" sz="3200" b="1">
                <a:latin typeface="Times New Roman" panose="02020603050405020304" pitchFamily="18" charset="0"/>
              </a:rPr>
              <a:t>)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68614" name="左大括号 68613"/>
          <p:cNvSpPr/>
          <p:nvPr/>
        </p:nvSpPr>
        <p:spPr>
          <a:xfrm>
            <a:off x="4038600" y="1828800"/>
            <a:ext cx="228600" cy="2209800"/>
          </a:xfrm>
          <a:prstGeom prst="leftBrace">
            <a:avLst>
              <a:gd name="adj1" fmla="val 80555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8615" name="文本框 68614"/>
          <p:cNvSpPr txBox="1"/>
          <p:nvPr/>
        </p:nvSpPr>
        <p:spPr>
          <a:xfrm>
            <a:off x="4572000" y="1628775"/>
            <a:ext cx="2895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0030101010101" pitchFamily="49" charset="-122"/>
              </a:rPr>
              <a:t>船上谈话</a:t>
            </a:r>
            <a:endParaRPr lang="zh-CN" altLang="en-US" sz="3200" b="1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68616" name="文本框 68615"/>
          <p:cNvSpPr txBox="1"/>
          <p:nvPr/>
        </p:nvSpPr>
        <p:spPr>
          <a:xfrm>
            <a:off x="4284663" y="3573463"/>
            <a:ext cx="28956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0030101010101" pitchFamily="49" charset="-122"/>
              </a:rPr>
              <a:t>“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0030101010101" pitchFamily="49" charset="-122"/>
              </a:rPr>
              <a:t>我”的感受</a:t>
            </a:r>
            <a:endParaRPr lang="zh-CN" altLang="en-US" sz="3200" b="1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68613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"/>
                                        <p:tgtEl>
                                          <p:spTgt spid="6861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"/>
                                        <p:tgtEl>
                                          <p:spTgt spid="68616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 uiExpand="1" build="p"/>
      <p:bldP spid="68615" grpId="0" build="p"/>
      <p:bldP spid="686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219" name="对象 9218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4572000" imgH="3429000" progId="PowerPoint.Slide.8">
                  <p:embed/>
                </p:oleObj>
              </mc:Choice>
              <mc:Fallback>
                <p:oleObj name="" r:id="rId1" imgW="4572000" imgH="3429000" progId="PowerPoint.Slide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8" name="矩形 9217"/>
          <p:cNvSpPr/>
          <p:nvPr/>
        </p:nvSpPr>
        <p:spPr>
          <a:xfrm>
            <a:off x="539750" y="333375"/>
            <a:ext cx="7920038" cy="5349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>
              <a:buClrTx/>
            </a:pPr>
            <a:r>
              <a:rPr lang="zh-CN" altLang="en-US" sz="44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阅读</a:t>
            </a:r>
            <a:r>
              <a:rPr lang="en-US" altLang="zh-CN" sz="4400" b="1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en-US" altLang="zh-CN" sz="4400" b="1">
                <a:solidFill>
                  <a:srgbClr val="0000FF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—</a:t>
            </a:r>
            <a:r>
              <a:rPr lang="en-US" altLang="zh-CN" sz="44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5</a:t>
            </a:r>
            <a:r>
              <a:rPr lang="zh-CN" altLang="en-US" sz="44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段，思考以下问题。</a:t>
            </a:r>
            <a:endParaRPr lang="zh-CN" altLang="en-US" sz="4400" b="1" dirty="0">
              <a:solidFill>
                <a:srgbClr val="0000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9220" name="矩形 9219"/>
          <p:cNvSpPr/>
          <p:nvPr/>
        </p:nvSpPr>
        <p:spPr>
          <a:xfrm>
            <a:off x="533400" y="1219200"/>
            <a:ext cx="7089775" cy="5762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lnSpc>
                <a:spcPct val="90000"/>
              </a:lnSpc>
              <a:buClrTx/>
            </a:pPr>
            <a:r>
              <a:rPr lang="en-US" altLang="zh-CN" sz="3200" b="1" dirty="0">
                <a:solidFill>
                  <a:srgbClr val="FF3399"/>
                </a:solidFill>
                <a:latin typeface="Arial" panose="020B0604020202020204" pitchFamily="34" charset="0"/>
              </a:rPr>
              <a:t>1</a:t>
            </a:r>
            <a:r>
              <a:rPr lang="zh-CN" altLang="en-US" sz="3200" b="1" dirty="0">
                <a:solidFill>
                  <a:srgbClr val="FF3399"/>
                </a:solidFill>
                <a:latin typeface="Arial" panose="020B0604020202020204" pitchFamily="34" charset="0"/>
              </a:rPr>
              <a:t>、第一段中的“冒着严寒”说明什么？</a:t>
            </a:r>
            <a:endParaRPr lang="zh-CN" altLang="en-US" sz="3200" b="1" dirty="0">
              <a:solidFill>
                <a:srgbClr val="FF3399"/>
              </a:solidFill>
              <a:latin typeface="Arial" panose="020B0604020202020204" pitchFamily="34" charset="0"/>
            </a:endParaRPr>
          </a:p>
        </p:txBody>
      </p:sp>
      <p:sp>
        <p:nvSpPr>
          <p:cNvPr id="9221" name="文本框 9220"/>
          <p:cNvSpPr txBox="1"/>
          <p:nvPr/>
        </p:nvSpPr>
        <p:spPr>
          <a:xfrm>
            <a:off x="457200" y="2438400"/>
            <a:ext cx="83534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altLang="zh-CN" sz="3200" b="1" dirty="0">
                <a:solidFill>
                  <a:srgbClr val="CC00CC"/>
                </a:solidFill>
                <a:latin typeface="Verdana" panose="020B0604030504040204" pitchFamily="34" charset="0"/>
              </a:rPr>
              <a:t>2</a:t>
            </a:r>
            <a:r>
              <a:rPr lang="zh-CN" altLang="en-US" sz="3200" b="1" dirty="0">
                <a:solidFill>
                  <a:srgbClr val="CC00CC"/>
                </a:solidFill>
                <a:latin typeface="Verdana" panose="020B0604030504040204" pitchFamily="34" charset="0"/>
              </a:rPr>
              <a:t>、第</a:t>
            </a:r>
            <a:r>
              <a:rPr lang="en-US" altLang="zh-CN" sz="3200" b="1" dirty="0">
                <a:solidFill>
                  <a:srgbClr val="CC00CC"/>
                </a:solidFill>
                <a:latin typeface="Verdana" panose="020B0604030504040204" pitchFamily="34" charset="0"/>
              </a:rPr>
              <a:t>2</a:t>
            </a:r>
            <a:r>
              <a:rPr lang="zh-CN" altLang="en-US" sz="3200" b="1" dirty="0">
                <a:solidFill>
                  <a:srgbClr val="CC00CC"/>
                </a:solidFill>
                <a:latin typeface="Verdana" panose="020B0604030504040204" pitchFamily="34" charset="0"/>
              </a:rPr>
              <a:t>段描写了哪些景物，起什么作用？</a:t>
            </a:r>
            <a:r>
              <a:rPr lang="zh-CN" altLang="en-US" sz="3200" b="1" dirty="0">
                <a:latin typeface="Verdana" panose="020B0604030504040204" pitchFamily="34" charset="0"/>
              </a:rPr>
              <a:t> </a:t>
            </a:r>
            <a:endParaRPr lang="zh-CN" altLang="en-US" sz="3200" b="1" dirty="0">
              <a:latin typeface="Verdana" panose="020B0604030504040204" pitchFamily="34" charset="0"/>
            </a:endParaRPr>
          </a:p>
        </p:txBody>
      </p:sp>
      <p:sp>
        <p:nvSpPr>
          <p:cNvPr id="9224" name="文本框 9223"/>
          <p:cNvSpPr txBox="1"/>
          <p:nvPr/>
        </p:nvSpPr>
        <p:spPr>
          <a:xfrm>
            <a:off x="430213" y="3505200"/>
            <a:ext cx="8713787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altLang="zh-CN" sz="3200" b="1" dirty="0">
                <a:latin typeface="Verdana" panose="020B0604030504040204" pitchFamily="34" charset="0"/>
              </a:rPr>
              <a:t>3</a:t>
            </a:r>
            <a:r>
              <a:rPr lang="zh-CN" altLang="en-US" sz="3200" b="1" dirty="0">
                <a:latin typeface="Verdana" panose="020B0604030504040204" pitchFamily="34" charset="0"/>
              </a:rPr>
              <a:t>、如何理解第</a:t>
            </a:r>
            <a:r>
              <a:rPr lang="en-US" altLang="zh-CN" sz="3200" b="1" dirty="0">
                <a:latin typeface="Verdana" panose="020B0604030504040204" pitchFamily="34" charset="0"/>
              </a:rPr>
              <a:t>3</a:t>
            </a:r>
            <a:r>
              <a:rPr lang="zh-CN" altLang="en-US" sz="3200" b="1" dirty="0">
                <a:latin typeface="Verdana" panose="020B0604030504040204" pitchFamily="34" charset="0"/>
              </a:rPr>
              <a:t>段的含义？本段在文中起什么作用？</a:t>
            </a:r>
            <a:endParaRPr lang="zh-CN" altLang="en-US" sz="3200" b="1" dirty="0">
              <a:latin typeface="Verdana" panose="020B0604030504040204" pitchFamily="34" charset="0"/>
            </a:endParaRPr>
          </a:p>
        </p:txBody>
      </p:sp>
      <p:sp>
        <p:nvSpPr>
          <p:cNvPr id="9225" name="文本框 9224"/>
          <p:cNvSpPr txBox="1"/>
          <p:nvPr/>
        </p:nvSpPr>
        <p:spPr>
          <a:xfrm>
            <a:off x="457200" y="4876800"/>
            <a:ext cx="8458200" cy="107632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buClrTx/>
            </a:pPr>
            <a:r>
              <a:rPr lang="en-US" altLang="zh-CN" sz="3200" b="1" dirty="0">
                <a:solidFill>
                  <a:srgbClr val="00CC00"/>
                </a:solidFill>
                <a:latin typeface="Verdana" panose="020B0604030504040204" pitchFamily="34" charset="0"/>
              </a:rPr>
              <a:t>4</a:t>
            </a:r>
            <a:r>
              <a:rPr lang="zh-CN" altLang="en-US" sz="3200" b="1" dirty="0">
                <a:solidFill>
                  <a:srgbClr val="00CC00"/>
                </a:solidFill>
                <a:latin typeface="Verdana" panose="020B0604030504040204" pitchFamily="34" charset="0"/>
              </a:rPr>
              <a:t>、怎样理解“故乡本也如此，</a:t>
            </a:r>
            <a:r>
              <a:rPr lang="en-US" altLang="zh-CN" sz="3200" b="1">
                <a:solidFill>
                  <a:srgbClr val="00CC00"/>
                </a:solidFill>
                <a:latin typeface="Arial" panose="020B0604020202020204" pitchFamily="34" charset="0"/>
              </a:rPr>
              <a:t>——</a:t>
            </a:r>
            <a:r>
              <a:rPr lang="zh-CN" altLang="en-US" sz="3200" b="1" dirty="0">
                <a:solidFill>
                  <a:srgbClr val="00CC00"/>
                </a:solidFill>
                <a:latin typeface="Verdana" panose="020B0604030504040204" pitchFamily="34" charset="0"/>
              </a:rPr>
              <a:t>虽然没有进步，也未必有我所感的悲凉”？</a:t>
            </a:r>
            <a:endParaRPr lang="zh-CN" altLang="en-US" sz="3200" b="1" dirty="0">
              <a:solidFill>
                <a:srgbClr val="00CC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 build="p"/>
      <p:bldP spid="9221" grpId="0"/>
      <p:bldP spid="9224" grpId="0"/>
      <p:bldP spid="92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9" name="文本占位符 39938"/>
          <p:cNvSpPr>
            <a:spLocks noGrp="1" noRot="1"/>
          </p:cNvSpPr>
          <p:nvPr>
            <p:ph type="body" idx="1"/>
          </p:nvPr>
        </p:nvSpPr>
        <p:spPr>
          <a:xfrm>
            <a:off x="0" y="2492375"/>
            <a:ext cx="8532813" cy="2808288"/>
          </a:xfrm>
          <a:ln/>
        </p:spPr>
        <p:txBody>
          <a:bodyPr/>
          <a:p>
            <a:pPr>
              <a:lnSpc>
                <a:spcPct val="135000"/>
              </a:lnSpc>
              <a:spcBef>
                <a:spcPct val="0"/>
              </a:spcBef>
              <a:buClrTx/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           </a:t>
            </a:r>
            <a:r>
              <a:rPr lang="zh-CN" altLang="en-US" b="1" dirty="0">
                <a:solidFill>
                  <a:srgbClr val="FF0000"/>
                </a:solidFill>
              </a:rPr>
              <a:t>开篇点题回故乡。“严寒”写回故乡的季节；“二千余里”写“我”与故乡相隔之远；“二十余年”写“我”与故乡分别之久。</a:t>
            </a:r>
            <a:endParaRPr lang="zh-CN" altLang="en-US" b="1" dirty="0">
              <a:solidFill>
                <a:srgbClr val="FF0000"/>
              </a:solidFill>
            </a:endParaRPr>
          </a:p>
          <a:p>
            <a:pPr>
              <a:lnSpc>
                <a:spcPct val="135000"/>
              </a:lnSpc>
              <a:spcBef>
                <a:spcPct val="0"/>
              </a:spcBef>
              <a:buClrTx/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         第</a:t>
            </a:r>
            <a:r>
              <a:rPr lang="en-US" altLang="zh-CN" b="1" dirty="0">
                <a:solidFill>
                  <a:srgbClr val="FF0000"/>
                </a:solidFill>
              </a:rPr>
              <a:t>1</a:t>
            </a:r>
            <a:r>
              <a:rPr lang="zh-CN" altLang="en-US" b="1" dirty="0">
                <a:solidFill>
                  <a:srgbClr val="FF0000"/>
                </a:solidFill>
              </a:rPr>
              <a:t>段写出我回故乡急切心情。</a:t>
            </a:r>
            <a:endParaRPr lang="zh-CN" altLang="en-US" b="1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sp>
        <p:nvSpPr>
          <p:cNvPr id="39941" name="文本框 39940"/>
          <p:cNvSpPr txBox="1"/>
          <p:nvPr/>
        </p:nvSpPr>
        <p:spPr>
          <a:xfrm>
            <a:off x="611188" y="1916113"/>
            <a:ext cx="7416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、第一段中的“冒着严寒”说明什么？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0" name="矩形 39939"/>
          <p:cNvSpPr>
            <a:spLocks noTextEdit="1"/>
          </p:cNvSpPr>
          <p:nvPr/>
        </p:nvSpPr>
        <p:spPr>
          <a:xfrm>
            <a:off x="460375" y="249238"/>
            <a:ext cx="3427413" cy="10795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p>
            <a:pPr algn="ctr"/>
            <a:r>
              <a:rPr lang="zh-CN" altLang="en-US" sz="6000" b="1"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  <a:tileRect/>
                </a:gradFill>
                <a:latin typeface="隶书" panose="02010509060101010101" pitchFamily="49" charset="-122"/>
                <a:ea typeface="隶书" panose="02010509060101010101" pitchFamily="49" charset="-122"/>
              </a:rPr>
              <a:t>明确</a:t>
            </a:r>
            <a:endParaRPr lang="zh-CN" altLang="en-US" sz="6000" b="1"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  <a:tileRect/>
              </a:gra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39942" name="图片 39941" descr="tnpic0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48488" y="260350"/>
            <a:ext cx="1727200" cy="158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charRg st="0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9939">
                                            <p:txEl>
                                              <p:charRg st="0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charRg st="68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9939">
                                            <p:txEl>
                                              <p:charRg st="68" end="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/>
      <p:bldP spid="399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3" name="文本占位符 40962"/>
          <p:cNvSpPr>
            <a:spLocks noGrp="1" noRot="1"/>
          </p:cNvSpPr>
          <p:nvPr>
            <p:ph type="body" idx="1"/>
          </p:nvPr>
        </p:nvSpPr>
        <p:spPr>
          <a:xfrm>
            <a:off x="0" y="3213100"/>
            <a:ext cx="8207375" cy="2808288"/>
          </a:xfrm>
          <a:ln/>
        </p:spPr>
        <p:txBody>
          <a:bodyPr/>
          <a:p>
            <a:pPr>
              <a:buNone/>
            </a:pPr>
            <a:r>
              <a:rPr lang="en-US" altLang="zh-CN" b="1" dirty="0">
                <a:solidFill>
                  <a:schemeClr val="accent2"/>
                </a:solidFill>
              </a:rPr>
              <a:t>         </a:t>
            </a:r>
            <a:r>
              <a:rPr lang="zh-CN" altLang="en-US" sz="3600" b="1" dirty="0">
                <a:solidFill>
                  <a:schemeClr val="folHlink"/>
                </a:solidFill>
              </a:rPr>
              <a:t>天气阴晦、冷风呜呜的响、苍黄的天、萧索的荒村。 </a:t>
            </a:r>
            <a:endParaRPr lang="zh-CN" altLang="en-US" sz="3600" b="1" dirty="0">
              <a:solidFill>
                <a:schemeClr val="folHlink"/>
              </a:solidFill>
            </a:endParaRPr>
          </a:p>
          <a:p>
            <a:pPr>
              <a:buNone/>
            </a:pPr>
            <a:r>
              <a:rPr lang="zh-CN" altLang="en-US" sz="3600" b="1" dirty="0">
                <a:solidFill>
                  <a:schemeClr val="folHlink"/>
                </a:solidFill>
              </a:rPr>
              <a:t>        写出衰败荒凉的农村景象，衬托“我”悲凉的心情。</a:t>
            </a:r>
            <a:endParaRPr lang="zh-CN" altLang="en-US" sz="3600" b="1" dirty="0">
              <a:solidFill>
                <a:schemeClr val="folHlink"/>
              </a:solidFill>
            </a:endParaRPr>
          </a:p>
        </p:txBody>
      </p:sp>
      <p:sp>
        <p:nvSpPr>
          <p:cNvPr id="40964" name="矩形 40963"/>
          <p:cNvSpPr>
            <a:spLocks noTextEdit="1"/>
          </p:cNvSpPr>
          <p:nvPr/>
        </p:nvSpPr>
        <p:spPr>
          <a:xfrm>
            <a:off x="301625" y="228600"/>
            <a:ext cx="3046413" cy="140017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p>
            <a:pPr algn="ctr"/>
            <a:r>
              <a:rPr lang="zh-CN" altLang="en-US" sz="6000" b="1"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  <a:tileRect/>
                </a:gradFill>
                <a:latin typeface="隶书" panose="02010509060101010101" pitchFamily="49" charset="-122"/>
                <a:ea typeface="隶书" panose="02010509060101010101" pitchFamily="49" charset="-122"/>
              </a:rPr>
              <a:t>明确</a:t>
            </a:r>
            <a:endParaRPr lang="zh-CN" altLang="en-US" sz="6000" b="1"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  <a:tileRect/>
              </a:gra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0965" name="文本框 40964"/>
          <p:cNvSpPr txBox="1"/>
          <p:nvPr/>
        </p:nvSpPr>
        <p:spPr>
          <a:xfrm>
            <a:off x="250825" y="2133600"/>
            <a:ext cx="86423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、第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段描写了哪些景物，起什么作用？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0966" name="图片 40965" descr="tnpic0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48488" y="260350"/>
            <a:ext cx="1152525" cy="158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7" name="图片 40966" descr="gif0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563" y="5229225"/>
            <a:ext cx="1957387" cy="1368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40963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34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40963">
                                            <p:txEl>
                                              <p:charRg st="34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/>
      <p:bldP spid="409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7" name="文本占位符 41986"/>
          <p:cNvSpPr>
            <a:spLocks noGrp="1" noRot="1"/>
          </p:cNvSpPr>
          <p:nvPr>
            <p:ph type="body" idx="1"/>
          </p:nvPr>
        </p:nvSpPr>
        <p:spPr>
          <a:xfrm>
            <a:off x="250825" y="2708275"/>
            <a:ext cx="8569325" cy="3387725"/>
          </a:xfrm>
          <a:ln/>
        </p:spPr>
        <p:txBody>
          <a:bodyPr/>
          <a:p>
            <a:pPr>
              <a:spcBef>
                <a:spcPct val="50000"/>
              </a:spcBef>
              <a:buClrTx/>
              <a:buNone/>
            </a:pPr>
            <a:r>
              <a:rPr lang="en-US" altLang="zh-CN" b="1" dirty="0">
                <a:solidFill>
                  <a:srgbClr val="FF3399"/>
                </a:solidFill>
              </a:rPr>
              <a:t>          </a:t>
            </a:r>
            <a:r>
              <a:rPr lang="zh-CN" altLang="en-US" b="1" dirty="0"/>
              <a:t>先用一个感叹句“阿！”再用一个否定的疑问句。这样写是因为故乡的景象出乎“我”的意料，因而产生怀疑，但又的确是“我”的故乡。对怀疑加以否定，反映“我”的复杂思绪，沉重的心情，为下文作铺垫。在文章结构上起承上启下的作用。</a:t>
            </a:r>
            <a:endParaRPr lang="zh-CN" altLang="en-US" b="1" dirty="0"/>
          </a:p>
          <a:p>
            <a:endParaRPr lang="zh-CN" altLang="en-US" dirty="0"/>
          </a:p>
        </p:txBody>
      </p:sp>
      <p:sp>
        <p:nvSpPr>
          <p:cNvPr id="41988" name="矩形 41987"/>
          <p:cNvSpPr>
            <a:spLocks noTextEdit="1"/>
          </p:cNvSpPr>
          <p:nvPr/>
        </p:nvSpPr>
        <p:spPr>
          <a:xfrm>
            <a:off x="685800" y="260350"/>
            <a:ext cx="2878138" cy="11525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p>
            <a:pPr algn="ctr"/>
            <a:r>
              <a:rPr lang="zh-CN" altLang="en-US" sz="6000" b="1"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  <a:tileRect/>
                </a:gradFill>
                <a:latin typeface="隶书" panose="02010509060101010101" pitchFamily="49" charset="-122"/>
                <a:ea typeface="隶书" panose="02010509060101010101" pitchFamily="49" charset="-122"/>
              </a:rPr>
              <a:t>明确</a:t>
            </a:r>
            <a:endParaRPr lang="zh-CN" altLang="en-US" sz="6000" b="1"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  <a:tileRect/>
              </a:gra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1989" name="文本框 41988"/>
          <p:cNvSpPr txBox="1"/>
          <p:nvPr/>
        </p:nvSpPr>
        <p:spPr>
          <a:xfrm>
            <a:off x="323850" y="1484313"/>
            <a:ext cx="8424863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、如何理解第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段的含义？本段在文中起什么作用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41990" name="图片 41989" descr="tnpic0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77050" y="5445125"/>
            <a:ext cx="1582738" cy="1152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charRg st="0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41987">
                                            <p:txEl>
                                              <p:charRg st="0" end="1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  <p:bldP spid="419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1" name="文本占位符 43010"/>
          <p:cNvSpPr>
            <a:spLocks noGrp="1" noRot="1"/>
          </p:cNvSpPr>
          <p:nvPr>
            <p:ph type="body" idx="1"/>
          </p:nvPr>
        </p:nvSpPr>
        <p:spPr>
          <a:xfrm>
            <a:off x="0" y="3141663"/>
            <a:ext cx="8893175" cy="2954337"/>
          </a:xfrm>
          <a:ln/>
        </p:spPr>
        <p:txBody>
          <a:bodyPr/>
          <a:p>
            <a:pPr>
              <a:buNone/>
            </a:pPr>
            <a:r>
              <a:rPr lang="en-US" altLang="zh-CN" b="1" dirty="0">
                <a:solidFill>
                  <a:srgbClr val="FF3300"/>
                </a:solidFill>
              </a:rPr>
              <a:t>           </a:t>
            </a:r>
            <a:r>
              <a:rPr lang="zh-CN" altLang="en-US" b="1" dirty="0">
                <a:solidFill>
                  <a:srgbClr val="FF3300"/>
                </a:solidFill>
              </a:rPr>
              <a:t>眼前萧索的景象与“我”记忆中的故乡造成很大的反差，心中疑惑既而感到悲凉，只得自我安慰，实则流露出一种忧愤之情。</a:t>
            </a:r>
            <a:endParaRPr lang="zh-CN" altLang="en-US" b="1" dirty="0">
              <a:solidFill>
                <a:srgbClr val="FF3300"/>
              </a:solidFill>
            </a:endParaRPr>
          </a:p>
          <a:p>
            <a:endParaRPr lang="zh-CN" altLang="en-US" dirty="0"/>
          </a:p>
        </p:txBody>
      </p:sp>
      <p:sp>
        <p:nvSpPr>
          <p:cNvPr id="43012" name="矩形 43011"/>
          <p:cNvSpPr>
            <a:spLocks noTextEdit="1"/>
          </p:cNvSpPr>
          <p:nvPr/>
        </p:nvSpPr>
        <p:spPr>
          <a:xfrm>
            <a:off x="684213" y="404813"/>
            <a:ext cx="2951162" cy="1223962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p>
            <a:pPr algn="ctr"/>
            <a:r>
              <a:rPr lang="zh-CN" altLang="en-US" sz="6000" b="1"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  <a:tileRect/>
                </a:gradFill>
                <a:latin typeface="隶书" panose="02010509060101010101" pitchFamily="49" charset="-122"/>
                <a:ea typeface="隶书" panose="02010509060101010101" pitchFamily="49" charset="-122"/>
              </a:rPr>
              <a:t>明确</a:t>
            </a:r>
            <a:endParaRPr lang="zh-CN" altLang="en-US" sz="6000" b="1"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  <a:tileRect/>
              </a:gra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3013" name="文本框 43012"/>
          <p:cNvSpPr txBox="1"/>
          <p:nvPr/>
        </p:nvSpPr>
        <p:spPr>
          <a:xfrm>
            <a:off x="468313" y="1700213"/>
            <a:ext cx="7848600" cy="1798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、怎样理解“故乡本也如此，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——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虽然没有进步，也未必有我所感的悲凉”？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zh-CN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3015" name="图片 43014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48488" y="4868863"/>
            <a:ext cx="1906587" cy="1754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6" name="图片 43015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788" y="981075"/>
            <a:ext cx="1238250" cy="714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7" name="图片 43016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563" y="476250"/>
            <a:ext cx="1238250" cy="714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8" name="图片 43017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0" y="765175"/>
            <a:ext cx="1238250" cy="714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43011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430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1268" name="对象 11267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4572000" imgH="3429000" progId="PowerPoint.Slide.8">
                  <p:embed/>
                </p:oleObj>
              </mc:Choice>
              <mc:Fallback>
                <p:oleObj name="" r:id="rId1" imgW="4572000" imgH="3429000" progId="PowerPoint.Slide.8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6" name="矩形 11265"/>
          <p:cNvSpPr/>
          <p:nvPr/>
        </p:nvSpPr>
        <p:spPr>
          <a:xfrm>
            <a:off x="468313" y="333375"/>
            <a:ext cx="3816350" cy="7620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altLang="en-US" sz="4400" b="1" dirty="0">
                <a:solidFill>
                  <a:srgbClr val="FF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分析人物形象</a:t>
            </a:r>
            <a:endParaRPr lang="zh-CN" altLang="en-US" sz="4400" b="1" dirty="0">
              <a:solidFill>
                <a:srgbClr val="FF33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1267" name="矩形 11266"/>
          <p:cNvSpPr/>
          <p:nvPr/>
        </p:nvSpPr>
        <p:spPr>
          <a:xfrm>
            <a:off x="900113" y="1412875"/>
            <a:ext cx="7345362" cy="35290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  <a:buClrTx/>
            </a:pPr>
            <a:r>
              <a:rPr lang="en-US" altLang="zh-CN" sz="36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</a:t>
            </a:r>
            <a:r>
              <a:rPr lang="zh-CN" altLang="en-US" sz="36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闰土是这篇小说的主要人物，作者运用</a:t>
            </a:r>
            <a:r>
              <a:rPr lang="zh-CN" altLang="en-US" sz="36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对比</a:t>
            </a:r>
            <a:r>
              <a:rPr lang="zh-CN" altLang="en-US" sz="36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手法，从不同角度写了他的变化。请细读课文，看看闰土二十多年来发生了哪些变化？为什么发生这么大的变化？</a:t>
            </a:r>
            <a:endParaRPr lang="zh-CN" altLang="en-US" sz="36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11269" name="图片 11268" descr="gif0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025" y="4797425"/>
            <a:ext cx="1101725" cy="1504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标题 46081"/>
          <p:cNvSpPr>
            <a:spLocks noGrp="1" noRot="1"/>
          </p:cNvSpPr>
          <p:nvPr>
            <p:ph type="title"/>
          </p:nvPr>
        </p:nvSpPr>
        <p:spPr>
          <a:xfrm>
            <a:off x="755650" y="1412875"/>
            <a:ext cx="7772400" cy="803275"/>
          </a:xfrm>
          <a:ln/>
        </p:spPr>
        <p:txBody>
          <a:bodyPr anchor="ctr"/>
          <a:p>
            <a:endParaRPr dirty="0"/>
          </a:p>
        </p:txBody>
      </p:sp>
      <p:pic>
        <p:nvPicPr>
          <p:cNvPr id="46084" name="文本占位符 46083" descr="pic_30168"/>
          <p:cNvPicPr>
            <a:picLocks noRot="1" noChangeAspect="1"/>
          </p:cNvPicPr>
          <p:nvPr>
            <p:ph type="body" idx="1"/>
          </p:nvPr>
        </p:nvPicPr>
        <p:blipFill>
          <a:blip r:embed="rId1"/>
          <a:stretch>
            <a:fillRect/>
          </a:stretch>
        </p:blipFill>
        <p:spPr>
          <a:xfrm>
            <a:off x="468313" y="333375"/>
            <a:ext cx="8351837" cy="6237288"/>
          </a:xfrm>
          <a:ln/>
        </p:spPr>
      </p:pic>
      <p:sp>
        <p:nvSpPr>
          <p:cNvPr id="46086" name="文本框 46085"/>
          <p:cNvSpPr txBox="1"/>
          <p:nvPr/>
        </p:nvSpPr>
        <p:spPr>
          <a:xfrm>
            <a:off x="2268538" y="404813"/>
            <a:ext cx="4681537" cy="64135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西瓜田里的少年闰土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060" name="文本占位符 45059" descr="pic_30169"/>
          <p:cNvPicPr>
            <a:picLocks noRot="1" noChangeAspect="1"/>
          </p:cNvPicPr>
          <p:nvPr>
            <p:ph type="body" idx="1"/>
          </p:nvPr>
        </p:nvPicPr>
        <p:blipFill>
          <a:blip r:embed="rId1"/>
          <a:stretch>
            <a:fillRect/>
          </a:stretch>
        </p:blipFill>
        <p:spPr>
          <a:xfrm>
            <a:off x="539750" y="620713"/>
            <a:ext cx="7920038" cy="5832475"/>
          </a:xfrm>
          <a:ln/>
        </p:spPr>
      </p:pic>
      <p:sp>
        <p:nvSpPr>
          <p:cNvPr id="45061" name="文本框 45060"/>
          <p:cNvSpPr txBox="1"/>
          <p:nvPr/>
        </p:nvSpPr>
        <p:spPr>
          <a:xfrm>
            <a:off x="2124075" y="549275"/>
            <a:ext cx="5111750" cy="641350"/>
          </a:xfrm>
          <a:prstGeom prst="rect">
            <a:avLst/>
          </a:prstGeom>
          <a:solidFill>
            <a:srgbClr val="00CC00"/>
          </a:solidFill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捕鸟的少年闰土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82" name="图片 71681" descr="LE12"/>
          <p:cNvPicPr>
            <a:picLocks noChangeAspect="1"/>
          </p:cNvPicPr>
          <p:nvPr/>
        </p:nvPicPr>
        <p:blipFill>
          <a:blip r:embed="rId1">
            <a:lum bright="-41998" contrast="48000"/>
          </a:blip>
          <a:srcRect r="52507"/>
          <a:stretch>
            <a:fillRect/>
          </a:stretch>
        </p:blipFill>
        <p:spPr>
          <a:xfrm>
            <a:off x="0" y="1052513"/>
            <a:ext cx="3132138" cy="5113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3" name="图片 71682" descr="LE13"/>
          <p:cNvPicPr>
            <a:picLocks noChangeAspect="1"/>
          </p:cNvPicPr>
          <p:nvPr/>
        </p:nvPicPr>
        <p:blipFill>
          <a:blip r:embed="rId2">
            <a:lum bright="-35999" contrast="42000"/>
          </a:blip>
          <a:srcRect l="52704"/>
          <a:stretch>
            <a:fillRect/>
          </a:stretch>
        </p:blipFill>
        <p:spPr>
          <a:xfrm>
            <a:off x="6156325" y="981075"/>
            <a:ext cx="2987675" cy="561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84" name="文本框 71683"/>
          <p:cNvSpPr txBox="1"/>
          <p:nvPr/>
        </p:nvSpPr>
        <p:spPr>
          <a:xfrm>
            <a:off x="3348038" y="5157788"/>
            <a:ext cx="2592387" cy="641350"/>
          </a:xfrm>
          <a:prstGeom prst="rect">
            <a:avLst/>
          </a:prstGeom>
          <a:solidFill>
            <a:srgbClr val="00CC00"/>
          </a:solidFill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中年闰土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686" name="图片 71685" descr="JS15"/>
          <p:cNvPicPr>
            <a:picLocks noChangeAspect="1"/>
          </p:cNvPicPr>
          <p:nvPr/>
        </p:nvPicPr>
        <p:blipFill>
          <a:blip r:embed="rId3">
            <a:lum bright="-29999" contrast="42000"/>
          </a:blip>
          <a:srcRect t="1466" r="61279" b="24130"/>
          <a:stretch>
            <a:fillRect/>
          </a:stretch>
        </p:blipFill>
        <p:spPr>
          <a:xfrm>
            <a:off x="3132138" y="0"/>
            <a:ext cx="3024187" cy="4581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354" name="图片 100353" descr="0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355" name="图片 100354" descr="0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356" name="图片 100355" descr="0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357" name="矩形 100356"/>
          <p:cNvSpPr/>
          <p:nvPr/>
        </p:nvSpPr>
        <p:spPr>
          <a:xfrm>
            <a:off x="1676400" y="1447800"/>
            <a:ext cx="5334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solidFill>
                  <a:srgbClr val="800000"/>
                </a:solidFill>
                <a:effectLst>
                  <a:outerShdw dist="35921" dir="2699999" algn="ctr" rotWithShape="0">
                    <a:srgbClr val="C0C0C0"/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故乡</a:t>
            </a:r>
            <a:endParaRPr lang="zh-CN" altLang="en-US" sz="3600" b="1">
              <a:solidFill>
                <a:srgbClr val="800000"/>
              </a:solidFill>
              <a:effectLst>
                <a:outerShdw dist="35921" dir="2699999" algn="ctr" rotWithShape="0">
                  <a:srgbClr val="C0C0C0"/>
                </a:outerShdw>
              </a:effectLst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100358" name="矩形 100357"/>
          <p:cNvSpPr/>
          <p:nvPr/>
        </p:nvSpPr>
        <p:spPr>
          <a:xfrm>
            <a:off x="3733800" y="3429000"/>
            <a:ext cx="1981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6000" b="1"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</a:rPr>
              <a:t>鲁迅</a:t>
            </a:r>
            <a:endParaRPr lang="zh-CN" altLang="en-US" sz="6000" b="1"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图片 14337" descr="故乡2"/>
          <p:cNvPicPr>
            <a:picLocks noChangeAspect="1"/>
          </p:cNvPicPr>
          <p:nvPr/>
        </p:nvPicPr>
        <p:blipFill>
          <a:blip r:embed="rId1">
            <a:lum bright="12000"/>
          </a:blip>
          <a:srcRect l="2925" t="11218" r="4388" b="1854"/>
          <a:stretch>
            <a:fillRect/>
          </a:stretch>
        </p:blipFill>
        <p:spPr>
          <a:xfrm>
            <a:off x="971550" y="0"/>
            <a:ext cx="81724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文本框 14338"/>
          <p:cNvSpPr txBox="1"/>
          <p:nvPr/>
        </p:nvSpPr>
        <p:spPr>
          <a:xfrm>
            <a:off x="-1084262" y="1196975"/>
            <a:ext cx="733425" cy="4248150"/>
          </a:xfrm>
          <a:prstGeom prst="rect">
            <a:avLst/>
          </a:prstGeom>
          <a:solidFill>
            <a:srgbClr val="33CC33"/>
          </a:solidFill>
          <a:ln w="9525">
            <a:noFill/>
          </a:ln>
        </p:spPr>
        <p:txBody>
          <a:bodyPr vert="eaVer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称我老爷的中年闰土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0" name="文本框 14339"/>
          <p:cNvSpPr txBox="1"/>
          <p:nvPr/>
        </p:nvSpPr>
        <p:spPr>
          <a:xfrm>
            <a:off x="265113" y="620713"/>
            <a:ext cx="733425" cy="532923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vert="eaVert">
            <a:spAutoFit/>
          </a:bodyPr>
          <a:p>
            <a:pPr algn="ctr">
              <a:spcBef>
                <a:spcPct val="50000"/>
              </a:spcBef>
              <a:buClrTx/>
            </a:pP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称我老爷的中年闰土</a:t>
            </a:r>
            <a:endParaRPr lang="zh-CN" altLang="en-US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6498" name="矩形 10649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 cap="flat" cmpd="sng">
            <a:solidFill>
              <a:srgbClr val="00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6499" name="直接连接符 106498"/>
          <p:cNvSpPr/>
          <p:nvPr/>
        </p:nvSpPr>
        <p:spPr>
          <a:xfrm>
            <a:off x="381000" y="1066800"/>
            <a:ext cx="8458200" cy="0"/>
          </a:xfrm>
          <a:prstGeom prst="line">
            <a:avLst/>
          </a:prstGeom>
          <a:ln w="9525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6500" name="直接连接符 106499"/>
          <p:cNvSpPr/>
          <p:nvPr/>
        </p:nvSpPr>
        <p:spPr>
          <a:xfrm>
            <a:off x="1295400" y="381000"/>
            <a:ext cx="0" cy="6096000"/>
          </a:xfrm>
          <a:prstGeom prst="line">
            <a:avLst/>
          </a:prstGeom>
          <a:ln w="9525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6501" name="直接连接符 106500"/>
          <p:cNvSpPr/>
          <p:nvPr/>
        </p:nvSpPr>
        <p:spPr>
          <a:xfrm>
            <a:off x="4572000" y="381000"/>
            <a:ext cx="0" cy="6096000"/>
          </a:xfrm>
          <a:prstGeom prst="line">
            <a:avLst/>
          </a:prstGeom>
          <a:ln w="9525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6502" name="直接连接符 106501"/>
          <p:cNvSpPr/>
          <p:nvPr/>
        </p:nvSpPr>
        <p:spPr>
          <a:xfrm>
            <a:off x="381000" y="3581400"/>
            <a:ext cx="8458200" cy="0"/>
          </a:xfrm>
          <a:prstGeom prst="line">
            <a:avLst/>
          </a:prstGeom>
          <a:ln w="9525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6503" name="直接连接符 106502"/>
          <p:cNvSpPr/>
          <p:nvPr/>
        </p:nvSpPr>
        <p:spPr>
          <a:xfrm>
            <a:off x="381000" y="2286000"/>
            <a:ext cx="8458200" cy="0"/>
          </a:xfrm>
          <a:prstGeom prst="line">
            <a:avLst/>
          </a:prstGeom>
          <a:ln w="9525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6504" name="直接连接符 106503"/>
          <p:cNvSpPr/>
          <p:nvPr/>
        </p:nvSpPr>
        <p:spPr>
          <a:xfrm>
            <a:off x="381000" y="5334000"/>
            <a:ext cx="8458200" cy="0"/>
          </a:xfrm>
          <a:prstGeom prst="line">
            <a:avLst/>
          </a:prstGeom>
          <a:ln w="9525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6505" name="文本框 106504"/>
          <p:cNvSpPr txBox="1"/>
          <p:nvPr/>
        </p:nvSpPr>
        <p:spPr>
          <a:xfrm>
            <a:off x="1908175" y="404813"/>
            <a:ext cx="201930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600" b="1" dirty="0">
                <a:solidFill>
                  <a:schemeClr val="folHlink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少年闰土</a:t>
            </a:r>
            <a:endParaRPr lang="zh-CN" altLang="en-US" sz="2400" b="1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6506" name="文本框 106505"/>
          <p:cNvSpPr txBox="1"/>
          <p:nvPr/>
        </p:nvSpPr>
        <p:spPr>
          <a:xfrm>
            <a:off x="5651500" y="333375"/>
            <a:ext cx="201930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中年闰土</a:t>
            </a:r>
            <a:endParaRPr lang="zh-CN" altLang="en-US" sz="24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6507" name="文本框 106506"/>
          <p:cNvSpPr txBox="1"/>
          <p:nvPr/>
        </p:nvSpPr>
        <p:spPr>
          <a:xfrm>
            <a:off x="323850" y="1268413"/>
            <a:ext cx="792163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</a:rPr>
              <a:t>外貌</a:t>
            </a:r>
            <a:endParaRPr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06508" name="文本框 106507"/>
          <p:cNvSpPr txBox="1"/>
          <p:nvPr/>
        </p:nvSpPr>
        <p:spPr>
          <a:xfrm>
            <a:off x="1258888" y="1125538"/>
            <a:ext cx="3276600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十一二岁，紫色圆脸，头戴小毡帽，颈套银项圈，红活圆实的手</a:t>
            </a:r>
            <a:r>
              <a:rPr lang="en-US" altLang="zh-CN" sz="2000" b="1">
                <a:solidFill>
                  <a:schemeClr val="folHlink"/>
                </a:solidFill>
                <a:latin typeface="Times New Roman" panose="02020603050405020304" pitchFamily="18" charset="0"/>
              </a:rPr>
              <a:t>——</a:t>
            </a:r>
            <a:r>
              <a:rPr lang="zh-CN" altLang="en-US" sz="20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健康、壮实</a:t>
            </a:r>
            <a:endParaRPr lang="zh-CN" altLang="en-US" sz="2000" b="1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6509" name="文本框 106508"/>
          <p:cNvSpPr txBox="1"/>
          <p:nvPr/>
        </p:nvSpPr>
        <p:spPr>
          <a:xfrm>
            <a:off x="4648200" y="1066800"/>
            <a:ext cx="4114800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脸色灰黄，很深的皱纹，头戴破毡帽，身穿极薄的棉衣，手又粗又笨而且开裂</a:t>
            </a:r>
            <a:r>
              <a:rPr lang="en-US" altLang="zh-CN" sz="2000" b="1">
                <a:solidFill>
                  <a:srgbClr val="0000CC"/>
                </a:solidFill>
                <a:latin typeface="Times New Roman" panose="02020603050405020304" pitchFamily="18" charset="0"/>
              </a:rPr>
              <a:t>——</a:t>
            </a: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饱经风霜</a:t>
            </a:r>
            <a:endParaRPr lang="zh-CN" altLang="en-US" sz="20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6510" name="文本框 106509"/>
          <p:cNvSpPr txBox="1"/>
          <p:nvPr/>
        </p:nvSpPr>
        <p:spPr>
          <a:xfrm>
            <a:off x="250825" y="2565400"/>
            <a:ext cx="1331913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Times New Roman" panose="02020603050405020304" pitchFamily="18" charset="0"/>
              </a:rPr>
              <a:t>动作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r>
              <a:rPr lang="zh-CN" altLang="en-US" sz="2400" b="1" dirty="0">
                <a:latin typeface="Times New Roman" panose="02020603050405020304" pitchFamily="18" charset="0"/>
              </a:rPr>
              <a:t>语态</a:t>
            </a:r>
            <a:endParaRPr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06511" name="文本框 106510"/>
          <p:cNvSpPr txBox="1"/>
          <p:nvPr/>
        </p:nvSpPr>
        <p:spPr>
          <a:xfrm>
            <a:off x="1371600" y="2362200"/>
            <a:ext cx="3124200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手捏钢叉  向猹尽力刺去  很高兴  说话脱口而出  滔滔不绝</a:t>
            </a:r>
            <a:r>
              <a:rPr lang="en-US" altLang="zh-CN" sz="2000" b="1">
                <a:solidFill>
                  <a:schemeClr val="folHlink"/>
                </a:solidFill>
                <a:latin typeface="Times New Roman" panose="02020603050405020304" pitchFamily="18" charset="0"/>
              </a:rPr>
              <a:t>——</a:t>
            </a:r>
            <a:r>
              <a:rPr lang="zh-CN" altLang="en-US" sz="20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活泼机智</a:t>
            </a:r>
            <a:endParaRPr lang="zh-CN" altLang="en-US" sz="2000" b="1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6512" name="文本框 106511"/>
          <p:cNvSpPr txBox="1"/>
          <p:nvPr/>
        </p:nvSpPr>
        <p:spPr>
          <a:xfrm>
            <a:off x="4724400" y="2438400"/>
            <a:ext cx="3962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2400" dirty="0">
              <a:latin typeface="Times New Roman" panose="02020603050405020304" pitchFamily="18" charset="0"/>
            </a:endParaRPr>
          </a:p>
        </p:txBody>
      </p:sp>
      <p:sp>
        <p:nvSpPr>
          <p:cNvPr id="106513" name="文本框 106512"/>
          <p:cNvSpPr txBox="1"/>
          <p:nvPr/>
        </p:nvSpPr>
        <p:spPr>
          <a:xfrm>
            <a:off x="4648200" y="2362200"/>
            <a:ext cx="4038600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现出欢喜和凄凉的神情  只是摇头  默默地吸烟  说话吞吞吐吐  断断续续</a:t>
            </a:r>
            <a:r>
              <a:rPr lang="en-US" altLang="zh-CN" sz="2000" b="1">
                <a:solidFill>
                  <a:srgbClr val="0000CC"/>
                </a:solidFill>
                <a:latin typeface="Times New Roman" panose="02020603050405020304" pitchFamily="18" charset="0"/>
              </a:rPr>
              <a:t>——</a:t>
            </a: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苦不堪言、麻木迟钝</a:t>
            </a:r>
            <a:endParaRPr lang="zh-CN" altLang="en-US" sz="20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6514" name="文本框 106513"/>
          <p:cNvSpPr txBox="1"/>
          <p:nvPr/>
        </p:nvSpPr>
        <p:spPr>
          <a:xfrm>
            <a:off x="323850" y="3657600"/>
            <a:ext cx="97155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Times New Roman" panose="02020603050405020304" pitchFamily="18" charset="0"/>
              </a:rPr>
              <a:t>对“我”的态度</a:t>
            </a:r>
            <a:endParaRPr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06515" name="文本框 106514"/>
          <p:cNvSpPr txBox="1"/>
          <p:nvPr/>
        </p:nvSpPr>
        <p:spPr>
          <a:xfrm>
            <a:off x="1331913" y="3500438"/>
            <a:ext cx="3352800" cy="210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只是不怕“我”    不到半日，便熟识了  告诉我许多稀奇事    分别时躲到厨房哭着不肯出门   送“我”贝壳和很好看的羽毛</a:t>
            </a:r>
            <a:r>
              <a:rPr lang="en-US" altLang="zh-CN" sz="2000" b="1">
                <a:solidFill>
                  <a:schemeClr val="folHlink"/>
                </a:solidFill>
                <a:latin typeface="Times New Roman" panose="02020603050405020304" pitchFamily="18" charset="0"/>
              </a:rPr>
              <a:t>——</a:t>
            </a:r>
            <a:r>
              <a:rPr lang="zh-CN" altLang="en-US" sz="20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建立了淳朴的友谊</a:t>
            </a:r>
            <a:r>
              <a:rPr lang="zh-CN" altLang="en-US" sz="2000" dirty="0">
                <a:solidFill>
                  <a:schemeClr val="folHlink"/>
                </a:solidFill>
                <a:latin typeface="Times New Roman" panose="02020603050405020304" pitchFamily="18" charset="0"/>
              </a:rPr>
              <a:t>  </a:t>
            </a:r>
            <a:endParaRPr lang="zh-CN" altLang="en-US" sz="2000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6516" name="文本框 106515"/>
          <p:cNvSpPr txBox="1"/>
          <p:nvPr/>
        </p:nvSpPr>
        <p:spPr>
          <a:xfrm>
            <a:off x="250825" y="5445125"/>
            <a:ext cx="936625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</a:rPr>
              <a:t>对生活的态度</a:t>
            </a:r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106517" name="文本框 106516"/>
          <p:cNvSpPr txBox="1"/>
          <p:nvPr/>
        </p:nvSpPr>
        <p:spPr>
          <a:xfrm>
            <a:off x="1403350" y="5589588"/>
            <a:ext cx="32004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热爱生活，农村生活知识丰富</a:t>
            </a:r>
            <a:r>
              <a:rPr lang="en-US" altLang="zh-CN" sz="2000" b="1">
                <a:solidFill>
                  <a:schemeClr val="folHlink"/>
                </a:solidFill>
                <a:latin typeface="Times New Roman" panose="02020603050405020304" pitchFamily="18" charset="0"/>
              </a:rPr>
              <a:t>——</a:t>
            </a:r>
            <a:r>
              <a:rPr lang="zh-CN" altLang="en-US" sz="20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无忧无虑，快乐纯真</a:t>
            </a:r>
            <a:endParaRPr lang="zh-CN" altLang="en-US" sz="2000" b="1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6518" name="文本框 106517"/>
          <p:cNvSpPr txBox="1"/>
          <p:nvPr/>
        </p:nvSpPr>
        <p:spPr>
          <a:xfrm>
            <a:off x="4716463" y="3644900"/>
            <a:ext cx="40386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6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态度恭敬，称“我”为“老爷”</a:t>
            </a:r>
            <a:r>
              <a:rPr lang="en-US" altLang="zh-CN" sz="2000" b="1">
                <a:solidFill>
                  <a:srgbClr val="0000CC"/>
                </a:solidFill>
                <a:latin typeface="Times New Roman" panose="02020603050405020304" pitchFamily="18" charset="0"/>
              </a:rPr>
              <a:t>——</a:t>
            </a: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隔了一层可悲的厚障壁</a:t>
            </a:r>
            <a:endParaRPr lang="zh-CN" altLang="en-US" sz="20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6519" name="文本框 106518"/>
          <p:cNvSpPr txBox="1"/>
          <p:nvPr/>
        </p:nvSpPr>
        <p:spPr>
          <a:xfrm>
            <a:off x="4643438" y="5516563"/>
            <a:ext cx="3962400" cy="885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要一副香炉和烛台</a:t>
            </a:r>
            <a:r>
              <a:rPr lang="en-US" altLang="zh-CN" sz="2000" b="1">
                <a:solidFill>
                  <a:srgbClr val="0000CC"/>
                </a:solidFill>
                <a:latin typeface="Times New Roman" panose="02020603050405020304" pitchFamily="18" charset="0"/>
              </a:rPr>
              <a:t>——</a:t>
            </a: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悲苦无奈，寄希望于神灵</a:t>
            </a:r>
            <a:endParaRPr lang="zh-CN" altLang="en-US" sz="20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"/>
                                        <p:tgtEl>
                                          <p:spTgt spid="106508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"/>
                                        <p:tgtEl>
                                          <p:spTgt spid="106509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75"/>
                                        <p:tgtEl>
                                          <p:spTgt spid="106511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5"/>
                                        <p:tgtEl>
                                          <p:spTgt spid="106513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>
                                            <p:txEl>
                                              <p:charRg st="0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"/>
                                        <p:tgtEl>
                                          <p:spTgt spid="106515">
                                            <p:txEl>
                                              <p:charRg st="0" end="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75"/>
                                        <p:tgtEl>
                                          <p:spTgt spid="106518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"/>
                                        <p:tgtEl>
                                          <p:spTgt spid="106517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75"/>
                                        <p:tgtEl>
                                          <p:spTgt spid="106519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5" grpId="0"/>
      <p:bldP spid="106506" grpId="0"/>
      <p:bldP spid="106507" grpId="0"/>
      <p:bldP spid="106508" grpId="0" build="p"/>
      <p:bldP spid="106509" grpId="0" build="p"/>
      <p:bldP spid="106510" grpId="0"/>
      <p:bldP spid="106511" grpId="0" build="p"/>
      <p:bldP spid="106513" grpId="0" build="p"/>
      <p:bldP spid="106514" grpId="0"/>
      <p:bldP spid="106515" grpId="0" build="p"/>
      <p:bldP spid="106516" grpId="0"/>
      <p:bldP spid="106517" grpId="0" build="p"/>
      <p:bldP spid="106518" grpId="0" build="p"/>
      <p:bldP spid="1065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0658" name="组合 70657"/>
          <p:cNvGrpSpPr/>
          <p:nvPr/>
        </p:nvGrpSpPr>
        <p:grpSpPr>
          <a:xfrm>
            <a:off x="323850" y="1412875"/>
            <a:ext cx="8382000" cy="4824413"/>
            <a:chOff x="768" y="720"/>
            <a:chExt cx="4320" cy="2448"/>
          </a:xfrm>
        </p:grpSpPr>
        <p:pic>
          <p:nvPicPr>
            <p:cNvPr id="70659" name="图片 70658" descr="hxx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68" y="720"/>
              <a:ext cx="1920" cy="2448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70660" name="组合 70659"/>
            <p:cNvGrpSpPr/>
            <p:nvPr/>
          </p:nvGrpSpPr>
          <p:grpSpPr>
            <a:xfrm>
              <a:off x="779" y="720"/>
              <a:ext cx="4309" cy="2448"/>
              <a:chOff x="779" y="720"/>
              <a:chExt cx="4309" cy="2448"/>
            </a:xfrm>
          </p:grpSpPr>
          <p:pic>
            <p:nvPicPr>
              <p:cNvPr id="70661" name="图片 70660" descr="hxx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79" y="2193"/>
                <a:ext cx="775" cy="96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70662" name="图片 70661" descr="hxx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68" y="720"/>
                <a:ext cx="1920" cy="244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70663" name="文本框 70662"/>
          <p:cNvSpPr txBox="1"/>
          <p:nvPr/>
        </p:nvSpPr>
        <p:spPr>
          <a:xfrm>
            <a:off x="1619250" y="981075"/>
            <a:ext cx="18732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400" b="1" dirty="0">
                <a:latin typeface="Arial" panose="020B0604020202020204" pitchFamily="34" charset="0"/>
              </a:rPr>
              <a:t>少年闰土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70664" name="文本框 70663"/>
          <p:cNvSpPr txBox="1"/>
          <p:nvPr/>
        </p:nvSpPr>
        <p:spPr>
          <a:xfrm>
            <a:off x="5651500" y="981075"/>
            <a:ext cx="20161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400" b="1" dirty="0">
                <a:latin typeface="Arial" panose="020B0604020202020204" pitchFamily="34" charset="0"/>
              </a:rPr>
              <a:t>中年闰土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70665" name="文本框 70664"/>
          <p:cNvSpPr txBox="1"/>
          <p:nvPr/>
        </p:nvSpPr>
        <p:spPr>
          <a:xfrm>
            <a:off x="-180975" y="0"/>
            <a:ext cx="3886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u="sng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6" name="文本框 70665"/>
          <p:cNvSpPr txBox="1"/>
          <p:nvPr/>
        </p:nvSpPr>
        <p:spPr>
          <a:xfrm>
            <a:off x="2916238" y="333375"/>
            <a:ext cx="316865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3200" b="1" dirty="0">
                <a:latin typeface="Times New Roman" panose="02020603050405020304" pitchFamily="18" charset="0"/>
                <a:ea typeface="黑体" panose="02010600030101010101" pitchFamily="49" charset="-122"/>
              </a:rPr>
              <a:t>闰土的变化</a:t>
            </a:r>
            <a:endParaRPr lang="zh-CN" altLang="en-US" sz="3200" b="1" dirty="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 algn="ctr"/>
            <a:r>
              <a:rPr lang="zh-CN" altLang="en-US" sz="3200" b="1" dirty="0">
                <a:latin typeface="Times New Roman" panose="02020603050405020304" pitchFamily="18" charset="0"/>
                <a:ea typeface="黑体" panose="02010600030101010101" pitchFamily="49" charset="-122"/>
              </a:rPr>
              <a:t>（一）</a:t>
            </a:r>
            <a:endParaRPr lang="zh-CN" altLang="en-US" sz="3200" b="1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/>
      <p:bldP spid="70664" grpId="0"/>
      <p:bldP spid="70665" grpId="0"/>
      <p:bldP spid="706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1378" name="组合 101377"/>
          <p:cNvGrpSpPr/>
          <p:nvPr/>
        </p:nvGrpSpPr>
        <p:grpSpPr>
          <a:xfrm>
            <a:off x="250825" y="533400"/>
            <a:ext cx="8642350" cy="5029200"/>
            <a:chOff x="528" y="672"/>
            <a:chExt cx="4848" cy="2112"/>
          </a:xfrm>
        </p:grpSpPr>
        <p:pic>
          <p:nvPicPr>
            <p:cNvPr id="101379" name="图片 101378" descr="hxx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8" y="679"/>
              <a:ext cx="2160" cy="210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1380" name="图片 101379" descr="hxx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16" y="672"/>
              <a:ext cx="2160" cy="21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1381" name="文本框 101380"/>
          <p:cNvSpPr txBox="1"/>
          <p:nvPr/>
        </p:nvSpPr>
        <p:spPr>
          <a:xfrm>
            <a:off x="1547813" y="115888"/>
            <a:ext cx="18732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400" b="1" dirty="0">
                <a:latin typeface="Arial" panose="020B0604020202020204" pitchFamily="34" charset="0"/>
              </a:rPr>
              <a:t>少年闰土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01382" name="文本框 101381"/>
          <p:cNvSpPr txBox="1"/>
          <p:nvPr/>
        </p:nvSpPr>
        <p:spPr>
          <a:xfrm>
            <a:off x="5867400" y="115888"/>
            <a:ext cx="20161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400" b="1" dirty="0">
                <a:latin typeface="Arial" panose="020B0604020202020204" pitchFamily="34" charset="0"/>
              </a:rPr>
              <a:t>中年闰土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01383" name="文本框 101382"/>
          <p:cNvSpPr txBox="1"/>
          <p:nvPr/>
        </p:nvSpPr>
        <p:spPr>
          <a:xfrm>
            <a:off x="609600" y="5484813"/>
            <a:ext cx="3240088" cy="1373187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eaLnBrk="0" hangingPunct="0"/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纯真活泼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eaLnBrk="0" hangingPunct="0"/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懂得很多生产知识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eaLnBrk="0" hangingPunct="0"/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简直是个小英雄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01384" name="文本框 101383"/>
          <p:cNvSpPr txBox="1"/>
          <p:nvPr/>
        </p:nvSpPr>
        <p:spPr>
          <a:xfrm>
            <a:off x="5364163" y="5722938"/>
            <a:ext cx="3563937" cy="9461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eaLnBrk="0" hangingPunct="0"/>
            <a:r>
              <a:rPr lang="zh-CN" altLang="en-US" sz="2800" b="1" dirty="0">
                <a:solidFill>
                  <a:srgbClr val="FF3300"/>
                </a:solidFill>
                <a:latin typeface="宋体" panose="02010600030101010101" pitchFamily="2" charset="-122"/>
              </a:rPr>
              <a:t>麻木迟钝、</a:t>
            </a:r>
            <a:r>
              <a:rPr lang="zh-CN" altLang="en-US" sz="2800" b="1" dirty="0">
                <a:solidFill>
                  <a:srgbClr val="FF3300"/>
                </a:solidFill>
                <a:latin typeface="宋体" panose="02010600030101010101" pitchFamily="2" charset="-122"/>
              </a:rPr>
              <a:t>善良忠厚</a:t>
            </a:r>
            <a:endParaRPr lang="zh-CN" altLang="en-US" sz="2800" b="1" dirty="0">
              <a:solidFill>
                <a:srgbClr val="FF3300"/>
              </a:solidFill>
              <a:latin typeface="宋体" panose="02010600030101010101" pitchFamily="2" charset="-122"/>
            </a:endParaRPr>
          </a:p>
          <a:p>
            <a:pPr eaLnBrk="0" hangingPunct="0"/>
            <a:r>
              <a:rPr lang="zh-CN" altLang="en-US" sz="2800" b="1" dirty="0">
                <a:solidFill>
                  <a:srgbClr val="FF3300"/>
                </a:solidFill>
                <a:latin typeface="宋体" panose="02010600030101010101" pitchFamily="2" charset="-122"/>
              </a:rPr>
              <a:t>勤劳朴实</a:t>
            </a:r>
            <a:endParaRPr lang="zh-CN" altLang="en-US" sz="2800" b="1" dirty="0">
              <a:solidFill>
                <a:srgbClr val="FF3300"/>
              </a:solidFill>
              <a:latin typeface="宋体" panose="02010600030101010101" pitchFamily="2" charset="-122"/>
            </a:endParaRPr>
          </a:p>
        </p:txBody>
      </p:sp>
      <p:sp>
        <p:nvSpPr>
          <p:cNvPr id="101385" name="文本框 101384"/>
          <p:cNvSpPr txBox="1"/>
          <p:nvPr/>
        </p:nvSpPr>
        <p:spPr>
          <a:xfrm>
            <a:off x="3652838" y="87313"/>
            <a:ext cx="145256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0030101010101" pitchFamily="49" charset="-122"/>
              </a:rPr>
              <a:t>（二）</a:t>
            </a:r>
            <a:endParaRPr lang="zh-CN" altLang="en-US" sz="3200" b="1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1" grpId="0"/>
      <p:bldP spid="101382" grpId="0"/>
      <p:bldP spid="101383" grpId="0"/>
      <p:bldP spid="101384" grpId="0"/>
      <p:bldP spid="10138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386" name="组合 16385"/>
          <p:cNvGrpSpPr/>
          <p:nvPr/>
        </p:nvGrpSpPr>
        <p:grpSpPr>
          <a:xfrm>
            <a:off x="533400" y="838200"/>
            <a:ext cx="8229600" cy="4953000"/>
            <a:chOff x="768" y="384"/>
            <a:chExt cx="4032" cy="3168"/>
          </a:xfrm>
        </p:grpSpPr>
        <p:grpSp>
          <p:nvGrpSpPr>
            <p:cNvPr id="16387" name="组合 16386"/>
            <p:cNvGrpSpPr/>
            <p:nvPr/>
          </p:nvGrpSpPr>
          <p:grpSpPr>
            <a:xfrm>
              <a:off x="768" y="384"/>
              <a:ext cx="1392" cy="3168"/>
              <a:chOff x="768" y="384"/>
              <a:chExt cx="1392" cy="3168"/>
            </a:xfrm>
          </p:grpSpPr>
          <p:pic>
            <p:nvPicPr>
              <p:cNvPr id="16388" name="图片 16387" descr="hxx8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68" y="2304"/>
                <a:ext cx="1392" cy="124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16389" name="组合 16388"/>
              <p:cNvGrpSpPr/>
              <p:nvPr/>
            </p:nvGrpSpPr>
            <p:grpSpPr>
              <a:xfrm>
                <a:off x="912" y="384"/>
                <a:ext cx="1104" cy="1248"/>
                <a:chOff x="768" y="720"/>
                <a:chExt cx="1920" cy="2448"/>
              </a:xfrm>
            </p:grpSpPr>
            <p:pic>
              <p:nvPicPr>
                <p:cNvPr id="16390" name="图片 16389" descr="hxx6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68" y="720"/>
                  <a:ext cx="1920" cy="24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6391" name="图片 16390" descr="hxx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79" y="2193"/>
                  <a:ext cx="775" cy="96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</p:grpSp>
        <p:grpSp>
          <p:nvGrpSpPr>
            <p:cNvPr id="16392" name="组合 16391"/>
            <p:cNvGrpSpPr/>
            <p:nvPr/>
          </p:nvGrpSpPr>
          <p:grpSpPr>
            <a:xfrm>
              <a:off x="3408" y="384"/>
              <a:ext cx="1392" cy="3168"/>
              <a:chOff x="3408" y="384"/>
              <a:chExt cx="1392" cy="3168"/>
            </a:xfrm>
          </p:grpSpPr>
          <p:pic>
            <p:nvPicPr>
              <p:cNvPr id="16393" name="图片 16392" descr="hxx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04" y="384"/>
                <a:ext cx="1104" cy="124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6394" name="图片 16393" descr="hxx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08" y="2304"/>
                <a:ext cx="1392" cy="124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16395" name="文本框 16394"/>
          <p:cNvSpPr txBox="1"/>
          <p:nvPr/>
        </p:nvSpPr>
        <p:spPr>
          <a:xfrm>
            <a:off x="1476375" y="0"/>
            <a:ext cx="69913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800" b="1" dirty="0">
                <a:solidFill>
                  <a:srgbClr val="0000FF"/>
                </a:solidFill>
                <a:latin typeface="Garamond" panose="02020404030301010803" pitchFamily="18" charset="0"/>
              </a:rPr>
              <a:t>闰土二十多年来为什么发生这么大的变化？</a:t>
            </a:r>
            <a:endParaRPr lang="zh-CN" altLang="en-US" sz="2800" b="1">
              <a:solidFill>
                <a:srgbClr val="0000FF"/>
              </a:solidFill>
              <a:latin typeface="Garamond" panose="02020404030301010803" pitchFamily="18" charset="0"/>
            </a:endParaRPr>
          </a:p>
        </p:txBody>
      </p:sp>
      <p:sp>
        <p:nvSpPr>
          <p:cNvPr id="16401" name="矩形 16400"/>
          <p:cNvSpPr/>
          <p:nvPr/>
        </p:nvSpPr>
        <p:spPr>
          <a:xfrm>
            <a:off x="3657600" y="1219200"/>
            <a:ext cx="2022475" cy="10048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生气勃勃热情</a:t>
            </a:r>
            <a:endParaRPr lang="zh-CN" altLang="en-US" sz="2400" b="1" dirty="0">
              <a:solidFill>
                <a:srgbClr val="FF3399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开朗勇敢善良</a:t>
            </a:r>
            <a:endParaRPr lang="zh-CN" altLang="en-US" sz="2400" b="1" dirty="0">
              <a:solidFill>
                <a:srgbClr val="FF3399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16402" name="矩形 16401"/>
          <p:cNvSpPr/>
          <p:nvPr/>
        </p:nvSpPr>
        <p:spPr>
          <a:xfrm>
            <a:off x="4114800" y="2438400"/>
            <a:ext cx="11033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小英雄</a:t>
            </a:r>
            <a:endParaRPr lang="zh-CN" altLang="en-US" sz="2400" b="1" u="sng" dirty="0">
              <a:solidFill>
                <a:srgbClr val="FF3399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16404" name="矩形 16403"/>
          <p:cNvSpPr/>
          <p:nvPr/>
        </p:nvSpPr>
        <p:spPr>
          <a:xfrm>
            <a:off x="4038600" y="3886200"/>
            <a:ext cx="11033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u="sng" dirty="0">
                <a:latin typeface="Times New Roman" panose="02020603050405020304" pitchFamily="18" charset="0"/>
                <a:ea typeface="黑体" panose="02010600030101010101" pitchFamily="49" charset="-122"/>
              </a:rPr>
              <a:t>木偶人</a:t>
            </a:r>
            <a:endParaRPr lang="zh-CN" altLang="en-US" sz="2400" b="1" u="sng" dirty="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16405" name="矩形 16404"/>
          <p:cNvSpPr/>
          <p:nvPr/>
        </p:nvSpPr>
        <p:spPr>
          <a:xfrm>
            <a:off x="3581400" y="4800600"/>
            <a:ext cx="2022475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400" b="1" dirty="0">
                <a:latin typeface="宋体" panose="02010600030101010101" pitchFamily="2" charset="-122"/>
                <a:ea typeface="黑体" panose="02010600030101010101" pitchFamily="49" charset="-122"/>
              </a:rPr>
              <a:t>苍老贫困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0030101010101" pitchFamily="49" charset="-122"/>
              </a:rPr>
              <a:t>因循</a:t>
            </a:r>
            <a:endParaRPr lang="zh-CN" altLang="en-US" sz="2400" b="1" dirty="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 eaLnBrk="0" hangingPunct="0"/>
            <a:r>
              <a:rPr lang="zh-CN" altLang="en-US" sz="2400" b="1" dirty="0">
                <a:latin typeface="Times New Roman" panose="02020603050405020304" pitchFamily="18" charset="0"/>
                <a:ea typeface="黑体" panose="02010600030101010101" pitchFamily="49" charset="-122"/>
              </a:rPr>
              <a:t>守旧麻木迟钝</a:t>
            </a:r>
            <a:endParaRPr lang="zh-CN" altLang="en-US" sz="2400" b="1" dirty="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16407" name="文本框 16406"/>
          <p:cNvSpPr txBox="1"/>
          <p:nvPr/>
        </p:nvSpPr>
        <p:spPr>
          <a:xfrm>
            <a:off x="381000" y="5791200"/>
            <a:ext cx="8382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</a:t>
            </a:r>
            <a:endParaRPr lang="en-US" altLang="zh-CN" sz="2800" b="1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  <p:sp>
        <p:nvSpPr>
          <p:cNvPr id="16408" name="下箭头 16407"/>
          <p:cNvSpPr/>
          <p:nvPr/>
        </p:nvSpPr>
        <p:spPr>
          <a:xfrm>
            <a:off x="4495800" y="2895600"/>
            <a:ext cx="381000" cy="990600"/>
          </a:xfrm>
          <a:prstGeom prst="downArrow">
            <a:avLst>
              <a:gd name="adj1" fmla="val 50000"/>
              <a:gd name="adj2" fmla="val 65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/>
      <p:bldP spid="16401" grpId="0"/>
      <p:bldP spid="16402" grpId="0"/>
      <p:bldP spid="16404" grpId="0"/>
      <p:bldP spid="1640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3426" name="文本框 103425"/>
          <p:cNvSpPr txBox="1"/>
          <p:nvPr/>
        </p:nvSpPr>
        <p:spPr>
          <a:xfrm>
            <a:off x="1547813" y="476250"/>
            <a:ext cx="6477000" cy="1301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什么原因使闰土前后判若两人？（是岁月流逝的痕迹？）</a:t>
            </a:r>
            <a:endParaRPr lang="zh-CN" altLang="en-US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27" name="文本框 103426"/>
          <p:cNvSpPr txBox="1"/>
          <p:nvPr/>
        </p:nvSpPr>
        <p:spPr>
          <a:xfrm>
            <a:off x="1403350" y="2205038"/>
            <a:ext cx="6477000" cy="2139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多子</a:t>
            </a: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、</a:t>
            </a:r>
            <a:r>
              <a:rPr lang="zh-CN" alt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饥荒</a:t>
            </a: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、</a:t>
            </a:r>
            <a:r>
              <a:rPr lang="zh-CN" alt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苛税、兵、匪、官、绅</a:t>
            </a: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”</a:t>
            </a:r>
            <a:r>
              <a:rPr lang="zh-CN" altLang="en-US" sz="3200" b="1" dirty="0">
                <a:latin typeface="Times New Roman" panose="02020603050405020304" pitchFamily="18" charset="0"/>
              </a:rPr>
              <a:t>是使其陷入悲苦境地的原因。</a:t>
            </a:r>
            <a:endParaRPr lang="zh-CN" altLang="en-US" sz="3200" b="1">
              <a:latin typeface="Times New Roman" panose="02020603050405020304" pitchFamily="18" charset="0"/>
            </a:endParaRPr>
          </a:p>
        </p:txBody>
      </p:sp>
      <p:sp>
        <p:nvSpPr>
          <p:cNvPr id="103428" name="线形标注 3(带强调线) 103427"/>
          <p:cNvSpPr/>
          <p:nvPr/>
        </p:nvSpPr>
        <p:spPr>
          <a:xfrm>
            <a:off x="1600200" y="4648200"/>
            <a:ext cx="1571625" cy="1382713"/>
          </a:xfrm>
          <a:prstGeom prst="accentCallout3">
            <a:avLst>
              <a:gd name="adj1" fmla="val 8269"/>
              <a:gd name="adj2" fmla="val -4847"/>
              <a:gd name="adj3" fmla="val 8269"/>
              <a:gd name="adj4" fmla="val -14241"/>
              <a:gd name="adj5" fmla="val 8269"/>
              <a:gd name="adj6" fmla="val -14241"/>
              <a:gd name="adj7" fmla="val -128704"/>
              <a:gd name="adj8" fmla="val 36968"/>
            </a:avLst>
          </a:prstGeom>
          <a:solidFill>
            <a:srgbClr val="00CC00"/>
          </a:solidFill>
          <a:ln w="9525" cap="flat" cmpd="sng">
            <a:solidFill>
              <a:srgbClr val="96969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多子多福的封建意识</a:t>
            </a:r>
            <a:endParaRPr lang="zh-CN" altLang="en-US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29" name="线形标注 1 103428"/>
          <p:cNvSpPr/>
          <p:nvPr/>
        </p:nvSpPr>
        <p:spPr>
          <a:xfrm>
            <a:off x="3708400" y="4724400"/>
            <a:ext cx="609600" cy="955675"/>
          </a:xfrm>
          <a:prstGeom prst="borderCallout1">
            <a:avLst>
              <a:gd name="adj1" fmla="val 11958"/>
              <a:gd name="adj2" fmla="val -12500"/>
              <a:gd name="adj3" fmla="val -194352"/>
              <a:gd name="adj4" fmla="val -44009"/>
            </a:avLst>
          </a:prstGeom>
          <a:solidFill>
            <a:srgbClr val="00CC00"/>
          </a:solidFill>
          <a:ln w="9525" cap="flat" cmpd="sng">
            <a:solidFill>
              <a:srgbClr val="96969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天灾</a:t>
            </a:r>
            <a:endParaRPr lang="zh-CN" altLang="en-US" sz="28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30" name="线形标注 1 103429"/>
          <p:cNvSpPr/>
          <p:nvPr/>
        </p:nvSpPr>
        <p:spPr>
          <a:xfrm>
            <a:off x="5795963" y="4652963"/>
            <a:ext cx="2438400" cy="1382712"/>
          </a:xfrm>
          <a:prstGeom prst="borderCallout1">
            <a:avLst>
              <a:gd name="adj1" fmla="val 8269"/>
              <a:gd name="adj2" fmla="val -3125"/>
              <a:gd name="adj3" fmla="val -127208"/>
              <a:gd name="adj4" fmla="val -6968"/>
            </a:avLst>
          </a:prstGeom>
          <a:solidFill>
            <a:srgbClr val="00CC00"/>
          </a:solidFill>
          <a:ln w="9525" cap="flat" cmpd="sng">
            <a:solidFill>
              <a:srgbClr val="96969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人祸（帝、封双重压迫的具体体现）</a:t>
            </a:r>
            <a:endParaRPr lang="zh-CN" altLang="en-US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103426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103427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build="p"/>
      <p:bldP spid="103427" grpId="0" build="p"/>
      <p:bldP spid="103428" grpId="0" animBg="1"/>
      <p:bldP spid="103429" grpId="0" animBg="1"/>
      <p:bldP spid="1034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450" name="标题 104449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pPr algn="l"/>
            <a:r>
              <a:rPr lang="zh-CN" altLang="en-US" sz="5400" dirty="0">
                <a:solidFill>
                  <a:srgbClr val="FF0000"/>
                </a:solidFill>
              </a:rPr>
              <a:t>小结：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sp>
        <p:nvSpPr>
          <p:cNvPr id="104451" name="文本占位符 104450"/>
          <p:cNvSpPr>
            <a:spLocks noGrp="1" noRot="1"/>
          </p:cNvSpPr>
          <p:nvPr>
            <p:ph type="body" idx="1"/>
          </p:nvPr>
        </p:nvSpPr>
        <p:spPr>
          <a:xfrm>
            <a:off x="971550" y="1412875"/>
            <a:ext cx="7200900" cy="1323975"/>
          </a:xfrm>
          <a:ln/>
        </p:spPr>
        <p:txBody>
          <a:bodyPr/>
          <a:p>
            <a:pPr>
              <a:buNone/>
            </a:pPr>
            <a:r>
              <a:rPr lang="zh-CN" altLang="en-US" sz="3600" b="1" dirty="0"/>
              <a:t>表层原因：</a:t>
            </a:r>
            <a:r>
              <a:rPr lang="zh-CN" altLang="en-US" sz="3600" b="1" dirty="0">
                <a:solidFill>
                  <a:srgbClr val="990033"/>
                </a:solidFill>
              </a:rPr>
              <a:t>多子饥荒苛税兵匪官绅 </a:t>
            </a:r>
            <a:endParaRPr lang="zh-CN" altLang="en-US" sz="3600" b="1" dirty="0">
              <a:solidFill>
                <a:srgbClr val="990033"/>
              </a:solidFill>
            </a:endParaRPr>
          </a:p>
          <a:p>
            <a:pPr>
              <a:buNone/>
            </a:pPr>
            <a:r>
              <a:rPr lang="zh-CN" altLang="en-US" sz="3600" b="1" dirty="0"/>
              <a:t>深层原因：</a:t>
            </a:r>
            <a:r>
              <a:rPr lang="zh-CN" altLang="en-US" sz="3600" b="1" dirty="0">
                <a:solidFill>
                  <a:srgbClr val="990033"/>
                </a:solidFill>
              </a:rPr>
              <a:t>封建礼教封建等级观念 </a:t>
            </a:r>
            <a:endParaRPr lang="zh-CN" altLang="en-US" sz="3600" b="1" dirty="0">
              <a:solidFill>
                <a:srgbClr val="990033"/>
              </a:solidFill>
            </a:endParaRPr>
          </a:p>
          <a:p>
            <a:pPr>
              <a:buNone/>
            </a:pPr>
            <a:r>
              <a:rPr lang="zh-CN" altLang="en-US" sz="2800" b="1" dirty="0"/>
              <a:t>                                                           　　　　　　　　　　　　　</a:t>
            </a:r>
            <a:endParaRPr lang="zh-CN" altLang="en-US" sz="2800" b="1" dirty="0"/>
          </a:p>
          <a:p>
            <a:endParaRPr lang="zh-CN" altLang="en-US" sz="2800" dirty="0"/>
          </a:p>
        </p:txBody>
      </p:sp>
      <p:sp>
        <p:nvSpPr>
          <p:cNvPr id="104452" name="文本框 104451"/>
          <p:cNvSpPr txBox="1"/>
          <p:nvPr/>
        </p:nvSpPr>
        <p:spPr>
          <a:xfrm>
            <a:off x="827088" y="2997200"/>
            <a:ext cx="7273925" cy="2563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　　</a:t>
            </a: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农村经济衰败，农民生活的贫困，封建传统观念（即礼教、等级观念）毒害，使闰土发生了巨变</a:t>
            </a:r>
            <a:endParaRPr lang="zh-CN" altLang="en-US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ClrTx/>
            </a:pPr>
            <a:endParaRPr lang="zh-CN" altLang="en-US" sz="3600" dirty="0">
              <a:latin typeface="Arial" panose="020B0604020202020204" pitchFamily="34" charset="0"/>
            </a:endParaRPr>
          </a:p>
        </p:txBody>
      </p:sp>
      <p:pic>
        <p:nvPicPr>
          <p:cNvPr id="104454" name="图片 104453" descr="gif0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48488" y="5013325"/>
            <a:ext cx="1871662" cy="158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4451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charRg st="17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4451">
                                            <p:txEl>
                                              <p:charRg st="17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charRg st="34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4451">
                                            <p:txEl>
                                              <p:charRg st="34" end="1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 build="p"/>
      <p:bldP spid="1044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图片 18433" descr="故乡4"/>
          <p:cNvPicPr>
            <a:picLocks noChangeAspect="1"/>
          </p:cNvPicPr>
          <p:nvPr/>
        </p:nvPicPr>
        <p:blipFill>
          <a:blip r:embed="rId1">
            <a:lum bright="12000"/>
          </a:blip>
          <a:srcRect l="12071" t="50000" b="3796"/>
          <a:stretch>
            <a:fillRect/>
          </a:stretch>
        </p:blipFill>
        <p:spPr>
          <a:xfrm>
            <a:off x="4343400" y="0"/>
            <a:ext cx="48006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矩形 18435"/>
          <p:cNvSpPr/>
          <p:nvPr/>
        </p:nvSpPr>
        <p:spPr>
          <a:xfrm>
            <a:off x="0" y="609600"/>
            <a:ext cx="4772025" cy="55848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</a:t>
            </a:r>
            <a:r>
              <a:rPr lang="zh-CN" altLang="en-US" sz="36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杨二嫂也是作者</a:t>
            </a:r>
            <a:endParaRPr lang="zh-CN" altLang="en-US" sz="36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36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着力刻画的一个小市</a:t>
            </a:r>
            <a:endParaRPr lang="zh-CN" altLang="en-US" sz="36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36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民的典型形象，作者</a:t>
            </a:r>
            <a:endParaRPr lang="zh-CN" altLang="en-US" sz="36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36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也是通过对比，写出</a:t>
            </a:r>
            <a:endParaRPr lang="zh-CN" altLang="en-US" sz="36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36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杨二嫂</a:t>
            </a:r>
            <a:r>
              <a:rPr lang="zh-CN" altLang="en-US" sz="36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的变化。细读</a:t>
            </a:r>
            <a:endParaRPr lang="zh-CN" altLang="en-US" sz="36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36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课文找出杨二嫂的</a:t>
            </a:r>
            <a:r>
              <a:rPr lang="zh-CN" altLang="en-US" sz="36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肖</a:t>
            </a:r>
            <a:endParaRPr lang="zh-CN" altLang="en-US" sz="36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36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像、语言、神态、动</a:t>
            </a:r>
            <a:endParaRPr lang="zh-CN" altLang="en-US" sz="36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36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作</a:t>
            </a:r>
            <a:r>
              <a:rPr lang="zh-CN" altLang="en-US" sz="36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的描写的关键词语，</a:t>
            </a:r>
            <a:endParaRPr lang="zh-CN" altLang="en-US" sz="36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36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分析一下杨二嫂变成</a:t>
            </a:r>
            <a:endParaRPr lang="zh-CN" altLang="en-US" sz="36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36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一个什么样的人。</a:t>
            </a:r>
            <a:endParaRPr lang="zh-CN" altLang="en-US" sz="36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6" name="标题 98305"/>
          <p:cNvSpPr>
            <a:spLocks noGrp="1" noRot="1"/>
          </p:cNvSpPr>
          <p:nvPr>
            <p:ph type="title"/>
          </p:nvPr>
        </p:nvSpPr>
        <p:spPr>
          <a:xfrm>
            <a:off x="4932363" y="836613"/>
            <a:ext cx="935037" cy="5145087"/>
          </a:xfrm>
          <a:ln/>
        </p:spPr>
        <p:txBody>
          <a:bodyPr anchor="ctr"/>
          <a:p>
            <a:r>
              <a:rPr lang="zh-CN" altLang="en-US" dirty="0"/>
              <a:t>眼前的杨二嫂</a:t>
            </a:r>
            <a:endParaRPr lang="zh-CN" altLang="en-US" dirty="0"/>
          </a:p>
        </p:txBody>
      </p:sp>
      <p:pic>
        <p:nvPicPr>
          <p:cNvPr id="98308" name="图片 98307" descr="JS16"/>
          <p:cNvPicPr>
            <a:picLocks noChangeAspect="1"/>
          </p:cNvPicPr>
          <p:nvPr/>
        </p:nvPicPr>
        <p:blipFill>
          <a:blip r:embed="rId1">
            <a:lum bright="-29999" contrast="24000"/>
          </a:blip>
          <a:srcRect l="55013"/>
          <a:stretch>
            <a:fillRect/>
          </a:stretch>
        </p:blipFill>
        <p:spPr>
          <a:xfrm>
            <a:off x="250825" y="260350"/>
            <a:ext cx="4321175" cy="6048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8309" name="文本占位符 98308" descr="JS16"/>
          <p:cNvPicPr>
            <a:picLocks noChangeAspect="1"/>
          </p:cNvPicPr>
          <p:nvPr>
            <p:ph type="body" idx="1"/>
          </p:nvPr>
        </p:nvPicPr>
        <p:blipFill>
          <a:blip r:embed="rId1">
            <a:lum bright="-41998" contrast="72000"/>
          </a:blip>
          <a:srcRect l="68211" r="17528" b="21111"/>
          <a:stretch>
            <a:fillRect/>
          </a:stretch>
        </p:blipFill>
        <p:spPr>
          <a:xfrm>
            <a:off x="6300788" y="260350"/>
            <a:ext cx="2520950" cy="5976938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02402" name="表格 102401"/>
          <p:cNvGraphicFramePr/>
          <p:nvPr/>
        </p:nvGraphicFramePr>
        <p:xfrm>
          <a:off x="250825" y="188913"/>
          <a:ext cx="8496300" cy="6656387"/>
        </p:xfrm>
        <a:graphic>
          <a:graphicData uri="http://schemas.openxmlformats.org/drawingml/2006/table">
            <a:tbl>
              <a:tblPr/>
              <a:tblGrid>
                <a:gridCol w="1008063"/>
                <a:gridCol w="720725"/>
                <a:gridCol w="4897437"/>
                <a:gridCol w="1870075"/>
              </a:tblGrid>
              <a:tr h="12954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Char char="¡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 2" panose="05020102010507070707" pitchFamily="18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 2" panose="05020102010507070707" pitchFamily="18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 dirty="0"/>
                        <a:t>二十年前</a:t>
                      </a:r>
                      <a:endParaRPr lang="zh-CN" altLang="en-US" b="1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Char char="¡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 2" panose="05020102010507070707" pitchFamily="18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 2" panose="05020102010507070707" pitchFamily="18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Char char="¡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 2" panose="05020102010507070707" pitchFamily="18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 2" panose="05020102010507070707" pitchFamily="18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>
                        <a:solidFill>
                          <a:srgbClr val="FF33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8638">
                <a:tc rowSpan="4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Char char="¡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 2" panose="05020102010507070707" pitchFamily="18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 2" panose="05020102010507070707" pitchFamily="18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b="1" dirty="0"/>
                    </a:p>
                    <a:p>
                      <a:pPr marL="0" lvl="0" indent="0">
                        <a:buNone/>
                      </a:pPr>
                      <a:endParaRPr lang="en-US" altLang="zh-CN" b="1" dirty="0"/>
                    </a:p>
                    <a:p>
                      <a:pPr marL="0" lvl="0" indent="0">
                        <a:buNone/>
                      </a:pPr>
                      <a:endParaRPr lang="en-US" altLang="zh-CN" b="1" dirty="0"/>
                    </a:p>
                    <a:p>
                      <a:pPr marL="0" lvl="0" indent="0">
                        <a:buNone/>
                      </a:pPr>
                      <a:endParaRPr lang="en-US" altLang="zh-CN" b="1" dirty="0"/>
                    </a:p>
                    <a:p>
                      <a:pPr marL="0" lvl="0" indent="0">
                        <a:buNone/>
                      </a:pPr>
                      <a:r>
                        <a:rPr lang="zh-CN" altLang="en-US" b="1" dirty="0"/>
                        <a:t>二十年后</a:t>
                      </a:r>
                      <a:endParaRPr lang="zh-CN" altLang="en-US" b="1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Char char="¡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 2" panose="05020102010507070707" pitchFamily="18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 2" panose="05020102010507070707" pitchFamily="18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 dirty="0"/>
                        <a:t>外貌描写</a:t>
                      </a:r>
                      <a:endParaRPr lang="zh-CN" altLang="en-US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Char char="¡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 2" panose="05020102010507070707" pitchFamily="18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 2" panose="05020102010507070707" pitchFamily="18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Char char="¡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 2" panose="05020102010507070707" pitchFamily="18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 2" panose="05020102010507070707" pitchFamily="18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>
                        <a:solidFill>
                          <a:srgbClr val="FF33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8525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Char char="¡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 2" panose="05020102010507070707" pitchFamily="18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 2" panose="05020102010507070707" pitchFamily="18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b="1" dirty="0"/>
                    </a:p>
                    <a:p>
                      <a:pPr marL="0" lvl="0" indent="0">
                        <a:buNone/>
                      </a:pPr>
                      <a:r>
                        <a:rPr lang="zh-CN" altLang="en-US" b="1" dirty="0"/>
                        <a:t>语</a:t>
                      </a:r>
                      <a:endParaRPr lang="zh-CN" altLang="en-US" b="1" dirty="0"/>
                    </a:p>
                    <a:p>
                      <a:pPr marL="0" lvl="0" indent="0">
                        <a:buNone/>
                      </a:pPr>
                      <a:r>
                        <a:rPr lang="zh-CN" altLang="en-US" b="1" dirty="0"/>
                        <a:t>言描写</a:t>
                      </a:r>
                      <a:endParaRPr lang="zh-CN" altLang="en-US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Char char="¡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 2" panose="05020102010507070707" pitchFamily="18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 2" panose="05020102010507070707" pitchFamily="18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Char char="¡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 2" panose="05020102010507070707" pitchFamily="18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 2" panose="05020102010507070707" pitchFamily="18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>
                        <a:solidFill>
                          <a:srgbClr val="FF33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130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Char char="¡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 2" panose="05020102010507070707" pitchFamily="18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 2" panose="05020102010507070707" pitchFamily="18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1152525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Char char="¡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 2" panose="05020102010507070707" pitchFamily="18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 2" panose="05020102010507070707" pitchFamily="18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426" name="文本框 102425"/>
          <p:cNvSpPr txBox="1"/>
          <p:nvPr/>
        </p:nvSpPr>
        <p:spPr>
          <a:xfrm>
            <a:off x="1331913" y="188913"/>
            <a:ext cx="5616575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Verdana" panose="020B0604030504040204" pitchFamily="34" charset="0"/>
              </a:rPr>
              <a:t>“</a:t>
            </a:r>
            <a:r>
              <a:rPr lang="zh-CN" altLang="en-US" sz="2400" b="1" dirty="0">
                <a:solidFill>
                  <a:srgbClr val="0000FF"/>
                </a:solidFill>
                <a:latin typeface="Verdana" panose="020B0604030504040204" pitchFamily="34" charset="0"/>
              </a:rPr>
              <a:t>终日坐着”人称“豆腐西施”“擦着白粉，颧骨没有这么高，嘴唇也没有这么薄”“因为伊，这豆腐店的买卖非常好”</a:t>
            </a:r>
            <a:endParaRPr lang="zh-CN" altLang="en-US" sz="2400" dirty="0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  <p:sp>
        <p:nvSpPr>
          <p:cNvPr id="102427" name="文本框 102426"/>
          <p:cNvSpPr txBox="1"/>
          <p:nvPr/>
        </p:nvSpPr>
        <p:spPr>
          <a:xfrm>
            <a:off x="1979613" y="1589088"/>
            <a:ext cx="5040312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400" b="1" dirty="0">
                <a:latin typeface="Verdana" panose="020B0604030504040204" pitchFamily="34" charset="0"/>
              </a:rPr>
              <a:t>凸颧骨，薄嘴唇，</a:t>
            </a:r>
            <a:r>
              <a:rPr lang="en-US" altLang="zh-CN" sz="2400" b="1" dirty="0">
                <a:latin typeface="Verdana" panose="020B0604030504040204" pitchFamily="34" charset="0"/>
              </a:rPr>
              <a:t>50</a:t>
            </a:r>
            <a:r>
              <a:rPr lang="zh-CN" altLang="en-US" sz="2400" b="1" dirty="0">
                <a:latin typeface="Verdana" panose="020B0604030504040204" pitchFamily="34" charset="0"/>
              </a:rPr>
              <a:t>岁上下的女人站在我面前，两手搭在髀间，没有系裙，张着两脚，正像一个画图仪器里细脚伶仃的圆规。</a:t>
            </a:r>
            <a:endParaRPr lang="zh-CN" altLang="en-US" sz="2400" b="1" dirty="0">
              <a:latin typeface="Verdana" panose="020B0604030504040204" pitchFamily="34" charset="0"/>
            </a:endParaRPr>
          </a:p>
        </p:txBody>
      </p:sp>
      <p:sp>
        <p:nvSpPr>
          <p:cNvPr id="102428" name="文本框 102427"/>
          <p:cNvSpPr txBox="1"/>
          <p:nvPr/>
        </p:nvSpPr>
        <p:spPr>
          <a:xfrm>
            <a:off x="2051050" y="3327400"/>
            <a:ext cx="4897438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altLang="zh-CN" sz="2400" b="1" dirty="0">
                <a:solidFill>
                  <a:srgbClr val="CC0066"/>
                </a:solidFill>
                <a:latin typeface="Verdana" panose="020B0604030504040204" pitchFamily="34" charset="0"/>
              </a:rPr>
              <a:t>“</a:t>
            </a:r>
            <a:r>
              <a:rPr lang="zh-CN" altLang="en-US" sz="2400" b="1" dirty="0">
                <a:solidFill>
                  <a:srgbClr val="CC0066"/>
                </a:solidFill>
                <a:latin typeface="Verdana" panose="020B0604030504040204" pitchFamily="34" charset="0"/>
              </a:rPr>
              <a:t>不认识了么？我还抱过你咧！</a:t>
            </a:r>
            <a:r>
              <a:rPr lang="zh-CN" altLang="en-US" sz="2400" b="1">
                <a:solidFill>
                  <a:srgbClr val="CC0066"/>
                </a:solidFill>
                <a:latin typeface="Verdana" panose="020B0604030504040204" pitchFamily="34" charset="0"/>
              </a:rPr>
              <a:t>”</a:t>
            </a:r>
            <a:endParaRPr lang="zh-CN" altLang="en-US" sz="2400" b="1">
              <a:solidFill>
                <a:srgbClr val="CC0066"/>
              </a:solidFill>
              <a:latin typeface="Verdana" panose="020B0604030504040204" pitchFamily="34" charset="0"/>
            </a:endParaRPr>
          </a:p>
          <a:p>
            <a:pPr>
              <a:buClrTx/>
            </a:pPr>
            <a:r>
              <a:rPr lang="zh-CN" altLang="en-US" sz="2400" b="1" dirty="0">
                <a:solidFill>
                  <a:srgbClr val="CC0066"/>
                </a:solidFill>
                <a:latin typeface="Verdana" panose="020B0604030504040204" pitchFamily="34" charset="0"/>
              </a:rPr>
              <a:t>“忘了？这真是贵人眼高</a:t>
            </a:r>
            <a:r>
              <a:rPr lang="en-US" altLang="zh-CN" sz="2400" b="1">
                <a:solidFill>
                  <a:srgbClr val="CC0066"/>
                </a:solidFill>
                <a:latin typeface="Arial" panose="020B0604020202020204" pitchFamily="34" charset="0"/>
              </a:rPr>
              <a:t>……</a:t>
            </a:r>
            <a:r>
              <a:rPr lang="en-US" altLang="zh-CN" sz="2400" b="1">
                <a:solidFill>
                  <a:srgbClr val="CC0066"/>
                </a:solidFill>
                <a:latin typeface="Verdana" panose="020B0604030504040204" pitchFamily="34" charset="0"/>
              </a:rPr>
              <a:t>”</a:t>
            </a:r>
            <a:endParaRPr lang="en-US" altLang="zh-CN" sz="2400">
              <a:solidFill>
                <a:srgbClr val="CC0066"/>
              </a:solidFill>
              <a:latin typeface="Verdana" panose="020B0604030504040204" pitchFamily="34" charset="0"/>
            </a:endParaRPr>
          </a:p>
        </p:txBody>
      </p:sp>
      <p:sp>
        <p:nvSpPr>
          <p:cNvPr id="102429" name="文本框 102428"/>
          <p:cNvSpPr txBox="1"/>
          <p:nvPr/>
        </p:nvSpPr>
        <p:spPr>
          <a:xfrm>
            <a:off x="2051050" y="4181475"/>
            <a:ext cx="482600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en-US" altLang="zh-CN" sz="2400" b="1" dirty="0">
                <a:latin typeface="Verdana" panose="020B0604030504040204" pitchFamily="34" charset="0"/>
              </a:rPr>
              <a:t>“</a:t>
            </a:r>
            <a:r>
              <a:rPr lang="zh-CN" altLang="en-US" sz="2400" b="1" dirty="0">
                <a:latin typeface="Verdana" panose="020B0604030504040204" pitchFamily="34" charset="0"/>
              </a:rPr>
              <a:t>阿呀呀，你放了道台了，还说不阔？你现在有三房姨太太；出门便是八抬的大轿，还说不阔？吓，什么都瞒不过我。”</a:t>
            </a:r>
            <a:endParaRPr lang="zh-CN" altLang="en-US" sz="2400" b="1" dirty="0">
              <a:latin typeface="Verdana" panose="020B0604030504040204" pitchFamily="34" charset="0"/>
            </a:endParaRPr>
          </a:p>
        </p:txBody>
      </p:sp>
      <p:sp>
        <p:nvSpPr>
          <p:cNvPr id="102430" name="文本框 102429"/>
          <p:cNvSpPr txBox="1"/>
          <p:nvPr/>
        </p:nvSpPr>
        <p:spPr>
          <a:xfrm>
            <a:off x="1979613" y="5680075"/>
            <a:ext cx="5040312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en-US" altLang="zh-CN" sz="2400" b="1" dirty="0">
                <a:solidFill>
                  <a:srgbClr val="FF3399"/>
                </a:solidFill>
                <a:latin typeface="Verdana" panose="020B0604030504040204" pitchFamily="34" charset="0"/>
              </a:rPr>
              <a:t>“</a:t>
            </a:r>
            <a:r>
              <a:rPr lang="zh-CN" altLang="en-US" sz="2400" b="1" dirty="0">
                <a:solidFill>
                  <a:srgbClr val="FF3399"/>
                </a:solidFill>
                <a:latin typeface="Verdana" panose="020B0604030504040204" pitchFamily="34" charset="0"/>
              </a:rPr>
              <a:t>阿呀阿呀，真是愈有钱，便愈是一毫不肯放松，愈是一毫不肯放松，便愈有钱</a:t>
            </a:r>
            <a:r>
              <a:rPr lang="en-US" altLang="zh-CN" sz="2400" b="1">
                <a:solidFill>
                  <a:srgbClr val="FF3399"/>
                </a:solidFill>
                <a:latin typeface="Arial" panose="020B0604020202020204" pitchFamily="34" charset="0"/>
              </a:rPr>
              <a:t>……</a:t>
            </a:r>
            <a:r>
              <a:rPr lang="en-US" altLang="zh-CN" sz="2400" b="1">
                <a:solidFill>
                  <a:srgbClr val="FF3399"/>
                </a:solidFill>
                <a:latin typeface="Verdana" panose="020B0604030504040204" pitchFamily="34" charset="0"/>
              </a:rPr>
              <a:t>”</a:t>
            </a:r>
            <a:endParaRPr lang="en-US" altLang="zh-CN" sz="2400" b="1">
              <a:solidFill>
                <a:srgbClr val="FF3399"/>
              </a:solidFill>
              <a:latin typeface="Verdana" panose="020B0604030504040204" pitchFamily="34" charset="0"/>
            </a:endParaRPr>
          </a:p>
        </p:txBody>
      </p:sp>
      <p:sp>
        <p:nvSpPr>
          <p:cNvPr id="102431" name="文本框 102430"/>
          <p:cNvSpPr txBox="1"/>
          <p:nvPr/>
        </p:nvSpPr>
        <p:spPr>
          <a:xfrm>
            <a:off x="7019925" y="188913"/>
            <a:ext cx="1873250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400" b="1" dirty="0">
                <a:solidFill>
                  <a:srgbClr val="FF3300"/>
                </a:solidFill>
                <a:latin typeface="Verdana" panose="020B0604030504040204" pitchFamily="34" charset="0"/>
              </a:rPr>
              <a:t>说明杨二嫂年轻漂亮，安分守己</a:t>
            </a:r>
            <a:r>
              <a:rPr lang="zh-CN" altLang="en-US" sz="2000" b="1" dirty="0">
                <a:solidFill>
                  <a:srgbClr val="FF3300"/>
                </a:solidFill>
                <a:latin typeface="Verdana" panose="020B0604030504040204" pitchFamily="34" charset="0"/>
              </a:rPr>
              <a:t>。</a:t>
            </a:r>
            <a:endParaRPr lang="zh-CN" altLang="en-US" sz="2000" b="1" dirty="0">
              <a:solidFill>
                <a:srgbClr val="FF3300"/>
              </a:solidFill>
              <a:latin typeface="Verdana" panose="020B0604030504040204" pitchFamily="34" charset="0"/>
            </a:endParaRPr>
          </a:p>
        </p:txBody>
      </p:sp>
      <p:sp>
        <p:nvSpPr>
          <p:cNvPr id="102432" name="文本框 102431"/>
          <p:cNvSpPr txBox="1"/>
          <p:nvPr/>
        </p:nvSpPr>
        <p:spPr>
          <a:xfrm>
            <a:off x="7164388" y="1844675"/>
            <a:ext cx="1295400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FF3300"/>
                </a:solidFill>
                <a:latin typeface="Verdana" panose="020B0604030504040204" pitchFamily="34" charset="0"/>
              </a:rPr>
              <a:t>说明杨二嫂老丑而瘦</a:t>
            </a:r>
            <a:endParaRPr lang="zh-CN" altLang="en-US" sz="2400" dirty="0">
              <a:latin typeface="Verdana" panose="020B0604030504040204" pitchFamily="34" charset="0"/>
            </a:endParaRPr>
          </a:p>
        </p:txBody>
      </p:sp>
      <p:sp>
        <p:nvSpPr>
          <p:cNvPr id="102433" name="文本框 102432"/>
          <p:cNvSpPr txBox="1"/>
          <p:nvPr/>
        </p:nvSpPr>
        <p:spPr>
          <a:xfrm>
            <a:off x="7307263" y="4397375"/>
            <a:ext cx="1368425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400" b="1" dirty="0">
                <a:solidFill>
                  <a:srgbClr val="FF3300"/>
                </a:solidFill>
                <a:latin typeface="Verdana" panose="020B0604030504040204" pitchFamily="34" charset="0"/>
              </a:rPr>
              <a:t>表现杨二嫂势利、尖刻</a:t>
            </a:r>
            <a:endParaRPr lang="zh-CN" altLang="en-US" sz="2400" b="1" dirty="0">
              <a:solidFill>
                <a:srgbClr val="FF33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2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6" grpId="0"/>
      <p:bldP spid="102427" grpId="0"/>
      <p:bldP spid="102428" grpId="0"/>
      <p:bldP spid="102429" grpId="0"/>
      <p:bldP spid="102430" grpId="0"/>
      <p:bldP spid="102431" grpId="0"/>
      <p:bldP spid="102432" grpId="0"/>
      <p:bldP spid="1024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图片 3073" descr="鲁迅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8400" y="2514600"/>
            <a:ext cx="2895600" cy="434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矩形 3074"/>
          <p:cNvSpPr/>
          <p:nvPr/>
        </p:nvSpPr>
        <p:spPr>
          <a:xfrm>
            <a:off x="3048000" y="304800"/>
            <a:ext cx="30861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6000" b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作者简介</a:t>
            </a:r>
            <a:endParaRPr lang="zh-CN" altLang="en-US" sz="6000" b="1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76" name="矩形 3075"/>
          <p:cNvSpPr/>
          <p:nvPr/>
        </p:nvSpPr>
        <p:spPr>
          <a:xfrm>
            <a:off x="0" y="1066800"/>
            <a:ext cx="9212263" cy="14938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en-US" altLang="zh-CN" sz="3200" b="1" dirty="0">
                <a:latin typeface="Arial" panose="020B0604020202020204" pitchFamily="34" charset="0"/>
              </a:rPr>
              <a:t>    </a:t>
            </a:r>
            <a:r>
              <a:rPr lang="zh-CN" altLang="en-US" sz="3200" b="1" dirty="0">
                <a:latin typeface="Arial" panose="020B0604020202020204" pitchFamily="34" charset="0"/>
              </a:rPr>
              <a:t>（</a:t>
            </a:r>
            <a:r>
              <a:rPr lang="en-US" altLang="zh-CN" sz="3200" b="1" dirty="0">
                <a:latin typeface="Arial" panose="020B0604020202020204" pitchFamily="34" charset="0"/>
              </a:rPr>
              <a:t>1881—1936</a:t>
            </a:r>
            <a:r>
              <a:rPr lang="zh-CN" altLang="en-US" sz="3200" b="1" dirty="0">
                <a:latin typeface="Arial" panose="020B0604020202020204" pitchFamily="34" charset="0"/>
              </a:rPr>
              <a:t>）</a:t>
            </a:r>
            <a:r>
              <a:rPr lang="zh-CN" altLang="en-US" sz="2800" b="1" dirty="0">
                <a:latin typeface="Arial" panose="020B0604020202020204" pitchFamily="34" charset="0"/>
              </a:rPr>
              <a:t>生于浙江绍兴，原名周树人，字豫</a:t>
            </a:r>
            <a:endParaRPr lang="zh-CN" altLang="en-US" sz="2800" b="1" dirty="0">
              <a:latin typeface="Arial" panose="020B0604020202020204" pitchFamily="34" charset="0"/>
            </a:endParaRPr>
          </a:p>
          <a:p>
            <a:pPr>
              <a:buClrTx/>
            </a:pPr>
            <a:r>
              <a:rPr lang="zh-CN" altLang="en-US" sz="2800" b="1" dirty="0">
                <a:latin typeface="Arial" panose="020B0604020202020204" pitchFamily="34" charset="0"/>
              </a:rPr>
              <a:t>才，</a:t>
            </a:r>
            <a:r>
              <a:rPr lang="zh-CN" altLang="en-US" sz="2800" b="1" dirty="0">
                <a:latin typeface="Arial" panose="020B0604020202020204" pitchFamily="34" charset="0"/>
                <a:sym typeface="Wingdings" panose="05000000000000000000" pitchFamily="2" charset="2"/>
              </a:rPr>
              <a:t>我国现代伟大的</a:t>
            </a:r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文学家、思想家</a:t>
            </a:r>
            <a:r>
              <a:rPr lang="zh-CN" altLang="en-US" sz="2800" b="1" dirty="0">
                <a:latin typeface="Arial" panose="020B0604020202020204" pitchFamily="34" charset="0"/>
                <a:sym typeface="Wingdings" panose="05000000000000000000" pitchFamily="2" charset="2"/>
              </a:rPr>
              <a:t>和</a:t>
            </a:r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革命家</a:t>
            </a:r>
            <a:r>
              <a:rPr lang="en-US" altLang="zh-CN" sz="2800" b="1">
                <a:solidFill>
                  <a:srgbClr val="0000CC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,</a:t>
            </a:r>
            <a:r>
              <a:rPr lang="zh-CN" altLang="en-US" sz="2800" b="1" dirty="0">
                <a:latin typeface="Arial" panose="020B0604020202020204" pitchFamily="34" charset="0"/>
              </a:rPr>
              <a:t>自第一篇小</a:t>
            </a:r>
            <a:endParaRPr lang="zh-CN" altLang="en-US" sz="2800" b="1" dirty="0">
              <a:latin typeface="Arial" panose="020B0604020202020204" pitchFamily="34" charset="0"/>
            </a:endParaRPr>
          </a:p>
          <a:p>
            <a:pPr>
              <a:buClrTx/>
            </a:pPr>
            <a:r>
              <a:rPr lang="zh-CN" altLang="en-US" sz="2800" b="1" dirty="0">
                <a:latin typeface="Arial" panose="020B0604020202020204" pitchFamily="34" charset="0"/>
              </a:rPr>
              <a:t>说</a:t>
            </a:r>
            <a:r>
              <a:rPr lang="en-US" altLang="zh-CN" sz="2800" b="1" dirty="0">
                <a:latin typeface="Arial" panose="020B0604020202020204" pitchFamily="34" charset="0"/>
              </a:rPr>
              <a:t>《</a:t>
            </a:r>
            <a:r>
              <a:rPr lang="zh-CN" altLang="en-US" sz="2800" b="1" dirty="0">
                <a:latin typeface="Arial" panose="020B0604020202020204" pitchFamily="34" charset="0"/>
              </a:rPr>
              <a:t>狂人日记</a:t>
            </a:r>
            <a:r>
              <a:rPr lang="en-US" altLang="zh-CN" sz="2800" b="1" dirty="0">
                <a:latin typeface="Arial" panose="020B0604020202020204" pitchFamily="34" charset="0"/>
              </a:rPr>
              <a:t>》</a:t>
            </a:r>
            <a:r>
              <a:rPr lang="zh-CN" altLang="en-US" sz="2800" b="1" dirty="0">
                <a:latin typeface="Arial" panose="020B0604020202020204" pitchFamily="34" charset="0"/>
              </a:rPr>
              <a:t>开始用</a:t>
            </a:r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</a:rPr>
              <a:t>鲁迅</a:t>
            </a:r>
            <a:r>
              <a:rPr lang="zh-CN" altLang="en-US" sz="2800" b="1" dirty="0">
                <a:latin typeface="Arial" panose="020B0604020202020204" pitchFamily="34" charset="0"/>
              </a:rPr>
              <a:t>作笔名</a:t>
            </a:r>
            <a:r>
              <a:rPr lang="zh-CN" altLang="en-US" sz="3200" b="1" dirty="0">
                <a:latin typeface="Arial" panose="020B0604020202020204" pitchFamily="34" charset="0"/>
              </a:rPr>
              <a:t>。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3077" name="矩形 3076"/>
          <p:cNvSpPr/>
          <p:nvPr/>
        </p:nvSpPr>
        <p:spPr>
          <a:xfrm>
            <a:off x="0" y="2611438"/>
            <a:ext cx="6229350" cy="13731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     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著名作品集有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</a:rPr>
              <a:t>《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野草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</a:rPr>
              <a:t>》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、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</a:rPr>
              <a:t>《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朝花夕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拾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</a:rPr>
              <a:t>》《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呐喊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</a:rPr>
              <a:t>》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、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</a:rPr>
              <a:t>《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彷徨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</a:rPr>
              <a:t>》《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华盖集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</a:rPr>
              <a:t>》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、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</a:rPr>
              <a:t>《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坟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</a:rPr>
              <a:t>》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等。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078" name="矩形 3077"/>
          <p:cNvSpPr/>
          <p:nvPr/>
        </p:nvSpPr>
        <p:spPr>
          <a:xfrm>
            <a:off x="0" y="4038600"/>
            <a:ext cx="41465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rgbClr val="0066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在初中我们学过他的作品有：</a:t>
            </a:r>
            <a:endParaRPr lang="zh-CN" altLang="en-US" sz="2400" b="1" dirty="0">
              <a:solidFill>
                <a:srgbClr val="0066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3079" name="矩形 3078"/>
          <p:cNvSpPr/>
          <p:nvPr/>
        </p:nvSpPr>
        <p:spPr>
          <a:xfrm>
            <a:off x="0" y="4572000"/>
            <a:ext cx="40957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solidFill>
                  <a:srgbClr val="FF33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《</a:t>
            </a:r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从百草园到三味书屋</a:t>
            </a:r>
            <a:r>
              <a:rPr lang="en-US" altLang="zh-CN" sz="2800" b="1">
                <a:solidFill>
                  <a:srgbClr val="FF33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》</a:t>
            </a:r>
            <a:endParaRPr lang="en-US" altLang="zh-CN" sz="2800" b="1">
              <a:solidFill>
                <a:srgbClr val="FF33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3080" name="矩形 3079"/>
          <p:cNvSpPr/>
          <p:nvPr/>
        </p:nvSpPr>
        <p:spPr>
          <a:xfrm>
            <a:off x="3962400" y="4572000"/>
            <a:ext cx="2216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选自</a:t>
            </a:r>
            <a:r>
              <a: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《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朝花夕拾</a:t>
            </a: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》</a:t>
            </a:r>
            <a:endParaRPr lang="en-US" altLang="zh-CN" sz="2000" b="1">
              <a:solidFill>
                <a:srgbClr val="0000FF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081" name="矩形 3080"/>
          <p:cNvSpPr/>
          <p:nvPr/>
        </p:nvSpPr>
        <p:spPr>
          <a:xfrm>
            <a:off x="0" y="5105400"/>
            <a:ext cx="16065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solidFill>
                  <a:srgbClr val="FF33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《</a:t>
            </a:r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社戏</a:t>
            </a:r>
            <a:r>
              <a:rPr lang="en-US" altLang="zh-CN" sz="2800" b="1">
                <a:solidFill>
                  <a:srgbClr val="FF33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》</a:t>
            </a:r>
            <a:endParaRPr lang="en-US" altLang="zh-CN" sz="2800" b="1">
              <a:solidFill>
                <a:srgbClr val="FF33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3082" name="文本框 3081"/>
          <p:cNvSpPr txBox="1"/>
          <p:nvPr/>
        </p:nvSpPr>
        <p:spPr>
          <a:xfrm>
            <a:off x="3962400" y="5105400"/>
            <a:ext cx="2881313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选自</a:t>
            </a:r>
            <a:r>
              <a: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《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呐喊</a:t>
            </a: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》</a:t>
            </a:r>
            <a:endParaRPr lang="en-US" altLang="zh-CN" sz="2000" b="1">
              <a:solidFill>
                <a:srgbClr val="0000FF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083" name="文本框 3082"/>
          <p:cNvSpPr txBox="1"/>
          <p:nvPr/>
        </p:nvSpPr>
        <p:spPr>
          <a:xfrm>
            <a:off x="34925" y="5661025"/>
            <a:ext cx="42481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en-US" altLang="zh-CN" sz="2800" b="1" dirty="0">
                <a:solidFill>
                  <a:srgbClr val="FF33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《</a:t>
            </a:r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阿长与</a:t>
            </a:r>
            <a:r>
              <a:rPr lang="en-US" altLang="zh-CN" sz="2800" b="1" dirty="0">
                <a:solidFill>
                  <a:srgbClr val="FF33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《</a:t>
            </a:r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山海经</a:t>
            </a:r>
            <a:r>
              <a:rPr lang="en-US" altLang="zh-CN" sz="2800" b="1">
                <a:solidFill>
                  <a:srgbClr val="FF33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》》</a:t>
            </a:r>
            <a:endParaRPr lang="en-US" altLang="zh-CN" sz="2800" b="1">
              <a:solidFill>
                <a:srgbClr val="FF33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3084" name="文本框 3083"/>
          <p:cNvSpPr txBox="1"/>
          <p:nvPr/>
        </p:nvSpPr>
        <p:spPr>
          <a:xfrm>
            <a:off x="3962400" y="5715000"/>
            <a:ext cx="24479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选自</a:t>
            </a:r>
            <a:r>
              <a: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《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朝花夕拾</a:t>
            </a: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》</a:t>
            </a:r>
            <a:endParaRPr lang="en-US" altLang="zh-CN" sz="2000" b="1">
              <a:solidFill>
                <a:srgbClr val="0000FF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085" name="文本框 3084"/>
          <p:cNvSpPr txBox="1"/>
          <p:nvPr/>
        </p:nvSpPr>
        <p:spPr>
          <a:xfrm>
            <a:off x="0" y="6278563"/>
            <a:ext cx="18097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 dirty="0">
                <a:solidFill>
                  <a:srgbClr val="FF33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《</a:t>
            </a: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风筝</a:t>
            </a:r>
            <a:r>
              <a:rPr lang="en-US" altLang="zh-CN" sz="3200" b="1">
                <a:solidFill>
                  <a:srgbClr val="FF33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》</a:t>
            </a:r>
            <a:endParaRPr lang="en-US" altLang="zh-CN" sz="3200" b="1">
              <a:solidFill>
                <a:srgbClr val="FF33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3086" name="文本框 3085"/>
          <p:cNvSpPr txBox="1"/>
          <p:nvPr/>
        </p:nvSpPr>
        <p:spPr>
          <a:xfrm>
            <a:off x="4038600" y="6248400"/>
            <a:ext cx="2881313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选自</a:t>
            </a:r>
            <a:r>
              <a: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《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野草</a:t>
            </a: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》</a:t>
            </a:r>
            <a:endParaRPr lang="en-US" altLang="zh-CN" sz="2000" b="1">
              <a:solidFill>
                <a:srgbClr val="0000FF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  <p:bldP spid="3078" grpId="0"/>
      <p:bldP spid="3079" grpId="0"/>
      <p:bldP spid="3080" grpId="0"/>
      <p:bldP spid="3081" grpId="0"/>
      <p:bldP spid="3082" grpId="0"/>
      <p:bldP spid="3083" grpId="0"/>
      <p:bldP spid="3084" grpId="0"/>
      <p:bldP spid="3085" grpId="0"/>
      <p:bldP spid="308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文本框 17409"/>
          <p:cNvSpPr txBox="1"/>
          <p:nvPr/>
        </p:nvSpPr>
        <p:spPr>
          <a:xfrm>
            <a:off x="2987675" y="0"/>
            <a:ext cx="23764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0030101010101" pitchFamily="49" charset="-122"/>
              </a:rPr>
              <a:t>杨二嫂的变化</a:t>
            </a:r>
            <a:endParaRPr lang="zh-CN" altLang="en-US" sz="2800" b="1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grpSp>
        <p:nvGrpSpPr>
          <p:cNvPr id="17411" name="组合 17410"/>
          <p:cNvGrpSpPr/>
          <p:nvPr/>
        </p:nvGrpSpPr>
        <p:grpSpPr>
          <a:xfrm>
            <a:off x="395288" y="476250"/>
            <a:ext cx="8064500" cy="4681538"/>
            <a:chOff x="768" y="576"/>
            <a:chExt cx="3876" cy="2352"/>
          </a:xfrm>
        </p:grpSpPr>
        <p:pic>
          <p:nvPicPr>
            <p:cNvPr id="17412" name="图片 17411" descr="hxx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68" y="720"/>
              <a:ext cx="1916" cy="20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3" name="图片 17412" descr="hxx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32" y="576"/>
              <a:ext cx="912" cy="235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7414" name="文本框 17413"/>
          <p:cNvSpPr txBox="1"/>
          <p:nvPr/>
        </p:nvSpPr>
        <p:spPr>
          <a:xfrm>
            <a:off x="250825" y="5516563"/>
            <a:ext cx="316865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</a:rPr>
              <a:t>年轻漂亮端庄文静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 algn="ctr"/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豆腐西施</a:t>
            </a:r>
            <a:endParaRPr lang="zh-CN" altLang="en-US" sz="28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5" name="矩形 17414"/>
          <p:cNvSpPr/>
          <p:nvPr/>
        </p:nvSpPr>
        <p:spPr>
          <a:xfrm>
            <a:off x="5795963" y="5516563"/>
            <a:ext cx="3048000" cy="9461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</a:rPr>
              <a:t>泼辣刻薄自私势利贪婪的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圆规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6" name="文本框 17415"/>
          <p:cNvSpPr txBox="1"/>
          <p:nvPr/>
        </p:nvSpPr>
        <p:spPr>
          <a:xfrm>
            <a:off x="4787900" y="5876925"/>
            <a:ext cx="1008063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17417" name="右箭头 17416"/>
          <p:cNvSpPr/>
          <p:nvPr/>
        </p:nvSpPr>
        <p:spPr>
          <a:xfrm>
            <a:off x="3924300" y="5805488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4" grpId="0"/>
      <p:bldP spid="174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0482" name="对象 20481"/>
          <p:cNvGraphicFramePr/>
          <p:nvPr/>
        </p:nvGraphicFramePr>
        <p:xfrm>
          <a:off x="0" y="-457200"/>
          <a:ext cx="9144000" cy="731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4572000" imgH="3429000" progId="PowerPoint.Slide.8">
                  <p:embed/>
                </p:oleObj>
              </mc:Choice>
              <mc:Fallback>
                <p:oleObj name="" r:id="rId1" imgW="4572000" imgH="3429000" progId="PowerPoint.Slide.8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-457200"/>
                        <a:ext cx="9144000" cy="7315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矩形 20482"/>
          <p:cNvSpPr/>
          <p:nvPr/>
        </p:nvSpPr>
        <p:spPr>
          <a:xfrm>
            <a:off x="685800" y="685800"/>
            <a:ext cx="8064500" cy="14478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r>
              <a:rPr lang="en-US" altLang="zh-CN" sz="3200" b="1" dirty="0">
                <a:solidFill>
                  <a:srgbClr val="0000FF"/>
                </a:solidFill>
                <a:latin typeface="Garamond" panose="02020404030301010803" pitchFamily="18" charset="0"/>
              </a:rPr>
              <a:t>         </a:t>
            </a:r>
            <a:r>
              <a:rPr lang="zh-CN" altLang="en-US" sz="4400" b="1" dirty="0">
                <a:solidFill>
                  <a:srgbClr val="0000FF"/>
                </a:solidFill>
                <a:latin typeface="Garamond" panose="02020404030301010803" pitchFamily="18" charset="0"/>
                <a:ea typeface="华文新魏" panose="02010800040101010101" pitchFamily="2" charset="-122"/>
              </a:rPr>
              <a:t>杨二嫂为什么也发生这么大的变化？</a:t>
            </a:r>
            <a:endParaRPr lang="zh-CN" altLang="en-US" sz="4400" b="1" dirty="0">
              <a:solidFill>
                <a:srgbClr val="0000FF"/>
              </a:solidFill>
              <a:latin typeface="Garamond" panose="02020404030301010803" pitchFamily="18" charset="0"/>
              <a:ea typeface="华文新魏" panose="02010800040101010101" pitchFamily="2" charset="-122"/>
            </a:endParaRPr>
          </a:p>
        </p:txBody>
      </p:sp>
      <p:sp>
        <p:nvSpPr>
          <p:cNvPr id="20484" name="文本框 20483"/>
          <p:cNvSpPr txBox="1"/>
          <p:nvPr/>
        </p:nvSpPr>
        <p:spPr>
          <a:xfrm>
            <a:off x="609600" y="3048000"/>
            <a:ext cx="8064500" cy="1920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en-US" altLang="zh-CN" sz="3200" b="1" dirty="0">
                <a:solidFill>
                  <a:srgbClr val="FF3300"/>
                </a:solidFill>
                <a:latin typeface="Verdana" panose="020B0604030504040204" pitchFamily="34" charset="0"/>
              </a:rPr>
              <a:t>     </a:t>
            </a:r>
            <a:r>
              <a:rPr lang="zh-CN" altLang="en-US" sz="4000" b="1" dirty="0">
                <a:solidFill>
                  <a:srgbClr val="FF3300"/>
                </a:solidFill>
                <a:latin typeface="Verdana" panose="020B0604030504040204" pitchFamily="34" charset="0"/>
              </a:rPr>
              <a:t>农村经济衰败、生活的贫困、小市民</a:t>
            </a:r>
            <a:r>
              <a:rPr lang="zh-CN" altLang="en-US" sz="4000" b="1" dirty="0">
                <a:latin typeface="Verdana" panose="020B0604030504040204" pitchFamily="34" charset="0"/>
              </a:rPr>
              <a:t>势利贪婪（或：市侩）</a:t>
            </a:r>
            <a:r>
              <a:rPr lang="zh-CN" altLang="en-US" sz="4000" b="1" dirty="0">
                <a:solidFill>
                  <a:srgbClr val="FF3300"/>
                </a:solidFill>
                <a:latin typeface="Verdana" panose="020B0604030504040204" pitchFamily="34" charset="0"/>
              </a:rPr>
              <a:t>的恶习使她发生了这么大的变化。</a:t>
            </a:r>
            <a:r>
              <a:rPr lang="zh-CN" altLang="en-US" sz="4000" dirty="0">
                <a:latin typeface="Verdana" panose="020B0604030504040204" pitchFamily="34" charset="0"/>
              </a:rPr>
              <a:t> </a:t>
            </a:r>
            <a:endParaRPr lang="zh-CN" altLang="en-US" sz="4000">
              <a:latin typeface="Verdana" panose="020B0604030504040204" pitchFamily="34" charset="0"/>
            </a:endParaRPr>
          </a:p>
        </p:txBody>
      </p:sp>
      <p:pic>
        <p:nvPicPr>
          <p:cNvPr id="20486" name="图片 20485" descr="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025" y="4652963"/>
            <a:ext cx="2089150" cy="1944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1442" name="对象 61441"/>
          <p:cNvGraphicFramePr/>
          <p:nvPr/>
        </p:nvGraphicFramePr>
        <p:xfrm>
          <a:off x="0" y="3276600"/>
          <a:ext cx="17526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2957195" imgH="3891280" progId="Paint.Picture">
                  <p:embed/>
                </p:oleObj>
              </mc:Choice>
              <mc:Fallback>
                <p:oleObj name="" r:id="rId1" imgW="2957195" imgH="3891280" progId="Paint.Picture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>
                        <a:lum bright="-6000"/>
                      </a:blip>
                      <a:srcRect r="40836" b="7617"/>
                      <a:stretch>
                        <a:fillRect/>
                      </a:stretch>
                    </p:blipFill>
                    <p:spPr>
                      <a:xfrm>
                        <a:off x="0" y="3276600"/>
                        <a:ext cx="1752600" cy="3581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43" name="图片 61442" descr="JS16"/>
          <p:cNvPicPr>
            <a:picLocks noChangeAspect="1"/>
          </p:cNvPicPr>
          <p:nvPr/>
        </p:nvPicPr>
        <p:blipFill>
          <a:blip r:embed="rId3">
            <a:lum bright="-41998" contrast="72000"/>
          </a:blip>
          <a:srcRect l="68211" r="17528" b="21111"/>
          <a:stretch>
            <a:fillRect/>
          </a:stretch>
        </p:blipFill>
        <p:spPr>
          <a:xfrm>
            <a:off x="7543800" y="0"/>
            <a:ext cx="16002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4" name="文本框 61443"/>
          <p:cNvSpPr txBox="1"/>
          <p:nvPr/>
        </p:nvSpPr>
        <p:spPr>
          <a:xfrm>
            <a:off x="0" y="260350"/>
            <a:ext cx="7380288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小说怎样刻划杨二嫂形象的？与描写闰土的方法有何异同？</a:t>
            </a:r>
            <a:endParaRPr lang="zh-CN" altLang="en-US" sz="3600" b="1">
              <a:solidFill>
                <a:srgbClr val="0000FF"/>
              </a:solidFill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61445" name="文本框 61444"/>
          <p:cNvSpPr txBox="1"/>
          <p:nvPr/>
        </p:nvSpPr>
        <p:spPr>
          <a:xfrm>
            <a:off x="395288" y="1557338"/>
            <a:ext cx="1219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同：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61446" name="文本框 61445"/>
          <p:cNvSpPr txBox="1"/>
          <p:nvPr/>
        </p:nvSpPr>
        <p:spPr>
          <a:xfrm>
            <a:off x="1403350" y="1557338"/>
            <a:ext cx="5791200" cy="1031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都通过人物外貌、语言、动作的描写来表现人物；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61447" name="文本框 61446"/>
          <p:cNvSpPr txBox="1"/>
          <p:nvPr/>
        </p:nvSpPr>
        <p:spPr>
          <a:xfrm>
            <a:off x="1476375" y="2492375"/>
            <a:ext cx="5486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都写出了人物的前后变化。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61448" name="文本框 61447"/>
          <p:cNvSpPr txBox="1"/>
          <p:nvPr/>
        </p:nvSpPr>
        <p:spPr>
          <a:xfrm>
            <a:off x="539750" y="4005263"/>
            <a:ext cx="120332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异：</a:t>
            </a:r>
            <a:endParaRPr lang="zh-CN" altLang="en-US" sz="4000" b="1">
              <a:solidFill>
                <a:srgbClr val="FF0000"/>
              </a:solidFill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61449" name="文本框 61448"/>
          <p:cNvSpPr txBox="1"/>
          <p:nvPr/>
        </p:nvSpPr>
        <p:spPr>
          <a:xfrm>
            <a:off x="1619250" y="3213100"/>
            <a:ext cx="6248400" cy="2870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写闰土是先回忆，再眼前，因为少年闰土的美好形象已经在“我”头脑中留下了深刻的印象。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写杨二嫂则是先闻其声，再见其人。这更符合杨二嫂尖利、泼辣的性格。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61444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61444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5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5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"/>
                                        <p:tgtEl>
                                          <p:spTgt spid="6144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"/>
                                        <p:tgtEl>
                                          <p:spTgt spid="61446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"/>
                                        <p:tgtEl>
                                          <p:spTgt spid="6144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" fill="hold"/>
                                        <p:tgtEl>
                                          <p:spTgt spid="61448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" fill="hold"/>
                                        <p:tgtEl>
                                          <p:spTgt spid="61448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"/>
                                        <p:tgtEl>
                                          <p:spTgt spid="61449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25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>
                                            <p:txEl>
                                              <p:charRg st="42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75"/>
                                        <p:tgtEl>
                                          <p:spTgt spid="61449">
                                            <p:txEl>
                                              <p:charRg st="42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uild="p"/>
      <p:bldP spid="61445" grpId="0" build="p"/>
      <p:bldP spid="61446" grpId="0" build="p"/>
      <p:bldP spid="61447" grpId="0" build="p"/>
      <p:bldP spid="61448" grpId="0" build="p"/>
      <p:bldP spid="61449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2531" name="对象 22530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4572000" imgH="3429000" progId="PowerPoint.Slide.8">
                  <p:embed/>
                </p:oleObj>
              </mc:Choice>
              <mc:Fallback>
                <p:oleObj name="" r:id="rId1" imgW="4572000" imgH="3429000" progId="PowerPoint.Slide.8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0" name="矩形 22529"/>
          <p:cNvSpPr/>
          <p:nvPr/>
        </p:nvSpPr>
        <p:spPr>
          <a:xfrm>
            <a:off x="457200" y="620713"/>
            <a:ext cx="8686800" cy="5310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3600" b="1" dirty="0">
                <a:solidFill>
                  <a:schemeClr val="folHlink"/>
                </a:solidFill>
                <a:latin typeface="Verdana" panose="020B0604030504040204" pitchFamily="34" charset="0"/>
              </a:rPr>
              <a:t>小结：</a:t>
            </a:r>
            <a:r>
              <a:rPr lang="zh-CN" altLang="en-US" sz="3600" b="1" dirty="0">
                <a:solidFill>
                  <a:srgbClr val="0000FF"/>
                </a:solidFill>
                <a:latin typeface="Verdana" panose="020B0604030504040204" pitchFamily="34" charset="0"/>
              </a:rPr>
              <a:t>     </a:t>
            </a:r>
            <a:endParaRPr lang="zh-CN" altLang="en-US" sz="3600" b="1" dirty="0">
              <a:solidFill>
                <a:srgbClr val="0000FF"/>
              </a:solidFill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  <a:buClrTx/>
            </a:pPr>
            <a:r>
              <a:rPr lang="zh-CN" altLang="en-US" sz="3600" b="1" dirty="0">
                <a:solidFill>
                  <a:srgbClr val="0000FF"/>
                </a:solidFill>
                <a:latin typeface="Verdana" panose="020B0604030504040204" pitchFamily="34" charset="0"/>
              </a:rPr>
              <a:t>     </a:t>
            </a:r>
            <a:r>
              <a:rPr lang="zh-CN" altLang="en-US" sz="3600" b="1" dirty="0">
                <a:latin typeface="Verdana" panose="020B0604030504040204" pitchFamily="34" charset="0"/>
              </a:rPr>
              <a:t>小说通过</a:t>
            </a:r>
            <a:r>
              <a:rPr lang="zh-CN" altLang="en-US" sz="3600" b="1" dirty="0">
                <a:solidFill>
                  <a:srgbClr val="CC00CC"/>
                </a:solidFill>
                <a:latin typeface="Verdana" panose="020B0604030504040204" pitchFamily="34" charset="0"/>
              </a:rPr>
              <a:t>对比</a:t>
            </a:r>
            <a:r>
              <a:rPr lang="zh-CN" altLang="en-US" sz="3600" b="1" dirty="0">
                <a:latin typeface="Verdana" panose="020B0604030504040204" pitchFamily="34" charset="0"/>
              </a:rPr>
              <a:t>手法的运用，表现</a:t>
            </a:r>
            <a:r>
              <a:rPr lang="zh-CN" altLang="en-US" sz="3600" b="1" dirty="0">
                <a:solidFill>
                  <a:srgbClr val="0000FF"/>
                </a:solidFill>
                <a:latin typeface="Verdana" panose="020B0604030504040204" pitchFamily="34" charset="0"/>
              </a:rPr>
              <a:t>闰土和杨二嫂</a:t>
            </a:r>
            <a:r>
              <a:rPr lang="zh-CN" altLang="en-US" sz="3600" b="1" dirty="0">
                <a:latin typeface="Verdana" panose="020B0604030504040204" pitchFamily="34" charset="0"/>
              </a:rPr>
              <a:t>在二十多年里发生</a:t>
            </a:r>
            <a:r>
              <a:rPr lang="zh-CN" altLang="en-US" sz="3600" b="1" dirty="0">
                <a:solidFill>
                  <a:srgbClr val="0000FF"/>
                </a:solidFill>
                <a:latin typeface="Verdana" panose="020B0604030504040204" pitchFamily="34" charset="0"/>
              </a:rPr>
              <a:t>的巨大变化，说明辛亥革命前后农村经济衰败，农民和小市民生活的贫困，封建社会传统观念对人们的精神毒害，造成人们纯真的人性被扭曲。</a:t>
            </a:r>
            <a:r>
              <a:rPr lang="zh-CN" altLang="en-US" sz="3600" b="1" dirty="0">
                <a:latin typeface="Verdana" panose="020B0604030504040204" pitchFamily="34" charset="0"/>
              </a:rPr>
              <a:t>作者塑造这两个人物形象，真切地</a:t>
            </a:r>
            <a:r>
              <a:rPr lang="zh-CN" altLang="en-US" sz="3600" b="1" dirty="0">
                <a:solidFill>
                  <a:srgbClr val="FF3300"/>
                </a:solidFill>
                <a:latin typeface="Verdana" panose="020B0604030504040204" pitchFamily="34" charset="0"/>
              </a:rPr>
              <a:t>抒发了对现实社会的不满，希望有新的生活的炽热感情。</a:t>
            </a:r>
            <a:endParaRPr lang="zh-CN" altLang="en-US" sz="3600" b="1" dirty="0">
              <a:solidFill>
                <a:srgbClr val="FF33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矩形 27649"/>
          <p:cNvSpPr/>
          <p:nvPr/>
        </p:nvSpPr>
        <p:spPr>
          <a:xfrm>
            <a:off x="539750" y="260350"/>
            <a:ext cx="8077200" cy="579438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p>
            <a:pPr algn="ctr"/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结合以下问题，分析“我”是一个怎样的人？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矩形 27650"/>
          <p:cNvSpPr/>
          <p:nvPr/>
        </p:nvSpPr>
        <p:spPr>
          <a:xfrm>
            <a:off x="0" y="914400"/>
            <a:ext cx="8820150" cy="11064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、“故乡的山水也都渐渐远离了我，但我却并不感到怎样的留恋”这是为什么？ 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7652" name="文本框 27651"/>
          <p:cNvSpPr txBox="1"/>
          <p:nvPr/>
        </p:nvSpPr>
        <p:spPr>
          <a:xfrm>
            <a:off x="0" y="3048000"/>
            <a:ext cx="89154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en-US" altLang="zh-CN" sz="3000" b="1" dirty="0">
                <a:latin typeface="Verdana" panose="020B0604030504040204" pitchFamily="34" charset="0"/>
              </a:rPr>
              <a:t>2</a:t>
            </a:r>
            <a:r>
              <a:rPr lang="zh-CN" altLang="en-US" sz="3000" b="1" dirty="0">
                <a:latin typeface="Verdana" panose="020B0604030504040204" pitchFamily="34" charset="0"/>
              </a:rPr>
              <a:t>、“我只觉得我四面有着看不见的高墙，将我隔成孤身，使我非常气闷”中的“高墙”指什么？</a:t>
            </a:r>
            <a:endParaRPr lang="zh-CN" altLang="en-US" sz="3000" b="1">
              <a:latin typeface="Verdana" panose="020B0604030504040204" pitchFamily="34" charset="0"/>
            </a:endParaRPr>
          </a:p>
        </p:txBody>
      </p:sp>
      <p:sp>
        <p:nvSpPr>
          <p:cNvPr id="27653" name="文本框 27652"/>
          <p:cNvSpPr txBox="1"/>
          <p:nvPr/>
        </p:nvSpPr>
        <p:spPr>
          <a:xfrm>
            <a:off x="0" y="5157788"/>
            <a:ext cx="8763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en-US" altLang="zh-CN" sz="2800" b="1" dirty="0">
                <a:latin typeface="Verdana" panose="020B0604030504040204" pitchFamily="34" charset="0"/>
              </a:rPr>
              <a:t>3</a:t>
            </a:r>
            <a:r>
              <a:rPr lang="zh-CN" altLang="en-US" sz="2800" b="1" dirty="0">
                <a:latin typeface="Verdana" panose="020B0604030504040204" pitchFamily="34" charset="0"/>
              </a:rPr>
              <a:t>、“他们应该有新的生活，为我们所未经生活过的”中的“新的生活”是指什么样的生活？</a:t>
            </a:r>
            <a:endParaRPr lang="zh-CN" altLang="en-US" sz="2800" b="1">
              <a:latin typeface="Verdana" panose="020B0604030504040204" pitchFamily="34" charset="0"/>
            </a:endParaRPr>
          </a:p>
        </p:txBody>
      </p:sp>
      <p:sp>
        <p:nvSpPr>
          <p:cNvPr id="27654" name="文本框 27653"/>
          <p:cNvSpPr txBox="1"/>
          <p:nvPr/>
        </p:nvSpPr>
        <p:spPr>
          <a:xfrm>
            <a:off x="304800" y="1828800"/>
            <a:ext cx="83820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     </a:t>
            </a: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因为</a:t>
            </a: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我</a:t>
            </a: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对</a:t>
            </a: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故乡的现实（即人与事）感到失望，故乡没有给</a:t>
            </a: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我</a:t>
            </a: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留下好印象。</a:t>
            </a:r>
            <a:r>
              <a:rPr lang="zh-CN" altLang="en-US" sz="3200" b="1" dirty="0">
                <a:solidFill>
                  <a:srgbClr val="FF3300"/>
                </a:solidFill>
                <a:latin typeface="Verdana" panose="020B0604030504040204" pitchFamily="34" charset="0"/>
              </a:rPr>
              <a:t> </a:t>
            </a:r>
            <a:endParaRPr lang="zh-CN" altLang="en-US" sz="3200" b="1">
              <a:solidFill>
                <a:srgbClr val="FF3300"/>
              </a:solidFill>
              <a:latin typeface="Verdana" panose="020B0604030504040204" pitchFamily="34" charset="0"/>
            </a:endParaRPr>
          </a:p>
        </p:txBody>
      </p:sp>
      <p:sp>
        <p:nvSpPr>
          <p:cNvPr id="27655" name="文本框 27654"/>
          <p:cNvSpPr txBox="1"/>
          <p:nvPr/>
        </p:nvSpPr>
        <p:spPr>
          <a:xfrm>
            <a:off x="468313" y="4076700"/>
            <a:ext cx="80772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      </a:t>
            </a: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指封建思想，等级观念毒害下造成人与人之间的冷淡隔膜。</a:t>
            </a:r>
            <a:r>
              <a:rPr lang="zh-CN" altLang="en-US" dirty="0">
                <a:latin typeface="Verdana" panose="020B0604030504040204" pitchFamily="34" charset="0"/>
              </a:rPr>
              <a:t> </a:t>
            </a:r>
            <a:endParaRPr lang="zh-CN" altLang="en-US">
              <a:latin typeface="Verdana" panose="020B0604030504040204" pitchFamily="34" charset="0"/>
            </a:endParaRPr>
          </a:p>
        </p:txBody>
      </p:sp>
      <p:sp>
        <p:nvSpPr>
          <p:cNvPr id="27656" name="文本框 27655"/>
          <p:cNvSpPr txBox="1"/>
          <p:nvPr/>
        </p:nvSpPr>
        <p:spPr>
          <a:xfrm>
            <a:off x="838200" y="6021388"/>
            <a:ext cx="8305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FF3300"/>
                </a:solidFill>
                <a:latin typeface="Verdana" panose="020B0604030504040204" pitchFamily="34" charset="0"/>
              </a:rPr>
              <a:t>新生活指的是：</a:t>
            </a: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自由、平等、幸福的生活。</a:t>
            </a:r>
            <a:r>
              <a:rPr lang="zh-CN" altLang="en-US" sz="2000" dirty="0">
                <a:solidFill>
                  <a:srgbClr val="FF3300"/>
                </a:solidFill>
                <a:latin typeface="Verdana" panose="020B0604030504040204" pitchFamily="34" charset="0"/>
              </a:rPr>
              <a:t> </a:t>
            </a:r>
            <a:endParaRPr lang="zh-CN" altLang="en-US" sz="2000" dirty="0">
              <a:solidFill>
                <a:srgbClr val="FF33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  <p:bldP spid="27652" grpId="0"/>
      <p:bldP spid="27653" grpId="0"/>
      <p:bldP spid="27654" grpId="0"/>
      <p:bldP spid="27655" grpId="0"/>
      <p:bldP spid="2765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文本框 28673"/>
          <p:cNvSpPr txBox="1"/>
          <p:nvPr/>
        </p:nvSpPr>
        <p:spPr>
          <a:xfrm>
            <a:off x="228600" y="0"/>
            <a:ext cx="8458200" cy="1554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3200" b="1" dirty="0">
                <a:solidFill>
                  <a:srgbClr val="0000FF"/>
                </a:solidFill>
                <a:latin typeface="Verdana" panose="020B0604030504040204" pitchFamily="34" charset="0"/>
              </a:rPr>
              <a:t>4</a:t>
            </a:r>
            <a:r>
              <a:rPr lang="zh-CN" altLang="en-US" sz="3200" b="1" dirty="0">
                <a:solidFill>
                  <a:srgbClr val="0000FF"/>
                </a:solidFill>
                <a:latin typeface="Verdana" panose="020B0604030504040204" pitchFamily="34" charset="0"/>
              </a:rPr>
              <a:t>、（</a:t>
            </a:r>
            <a:r>
              <a:rPr lang="en-US" altLang="zh-CN" sz="3200" b="1" dirty="0">
                <a:solidFill>
                  <a:srgbClr val="0000FF"/>
                </a:solidFill>
                <a:latin typeface="Verdana" panose="020B0604030504040204" pitchFamily="34" charset="0"/>
              </a:rPr>
              <a:t>1</a:t>
            </a:r>
            <a:r>
              <a:rPr lang="zh-CN" altLang="en-US" sz="3200" b="1" dirty="0">
                <a:solidFill>
                  <a:srgbClr val="0000FF"/>
                </a:solidFill>
                <a:latin typeface="Verdana" panose="020B0604030504040204" pitchFamily="34" charset="0"/>
              </a:rPr>
              <a:t>）“我想到希望，忽然害怕起来”为什么“害怕”？（</a:t>
            </a:r>
            <a:r>
              <a:rPr lang="en-US" altLang="zh-CN" sz="3200" b="1" dirty="0">
                <a:solidFill>
                  <a:srgbClr val="0000FF"/>
                </a:solidFill>
                <a:latin typeface="Verdana" panose="020B0604030504040204" pitchFamily="34" charset="0"/>
              </a:rPr>
              <a:t>2</a:t>
            </a:r>
            <a:r>
              <a:rPr lang="zh-CN" altLang="en-US" sz="3200" b="1" dirty="0">
                <a:solidFill>
                  <a:srgbClr val="0000FF"/>
                </a:solidFill>
                <a:latin typeface="Verdana" panose="020B0604030504040204" pitchFamily="34" charset="0"/>
              </a:rPr>
              <a:t>）为什么说“他的愿望切近，我的愿望茫远罢了。” </a:t>
            </a:r>
            <a:endParaRPr lang="zh-CN" altLang="en-US" sz="3200" b="1" dirty="0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  <p:sp>
        <p:nvSpPr>
          <p:cNvPr id="28675" name="文本框 28674"/>
          <p:cNvSpPr txBox="1"/>
          <p:nvPr/>
        </p:nvSpPr>
        <p:spPr>
          <a:xfrm>
            <a:off x="304800" y="4876800"/>
            <a:ext cx="85344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3200" b="1" dirty="0">
                <a:solidFill>
                  <a:srgbClr val="CC00CC"/>
                </a:solidFill>
                <a:latin typeface="Verdana" panose="020B0604030504040204" pitchFamily="34" charset="0"/>
              </a:rPr>
              <a:t>5</a:t>
            </a:r>
            <a:r>
              <a:rPr lang="zh-CN" altLang="en-US" sz="3200" b="1" dirty="0">
                <a:solidFill>
                  <a:srgbClr val="CC00CC"/>
                </a:solidFill>
                <a:latin typeface="Verdana" panose="020B0604030504040204" pitchFamily="34" charset="0"/>
              </a:rPr>
              <a:t>、课文再次出现海边奇异的图画，表现了什么？ </a:t>
            </a:r>
            <a:endParaRPr lang="zh-CN" altLang="en-US" sz="3200" b="1">
              <a:solidFill>
                <a:srgbClr val="CC00CC"/>
              </a:solidFill>
              <a:latin typeface="Verdana" panose="020B0604030504040204" pitchFamily="34" charset="0"/>
            </a:endParaRPr>
          </a:p>
        </p:txBody>
      </p:sp>
      <p:sp>
        <p:nvSpPr>
          <p:cNvPr id="28676" name="文本框 28675"/>
          <p:cNvSpPr txBox="1"/>
          <p:nvPr/>
        </p:nvSpPr>
        <p:spPr>
          <a:xfrm>
            <a:off x="381000" y="1600200"/>
            <a:ext cx="8534400" cy="1860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）因为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en-US" sz="2800" b="1" dirty="0">
                <a:latin typeface="Times New Roman" panose="02020603050405020304" pitchFamily="18" charset="0"/>
              </a:rPr>
              <a:t>我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en-US" sz="2800" b="1" dirty="0">
                <a:latin typeface="Times New Roman" panose="02020603050405020304" pitchFamily="18" charset="0"/>
              </a:rPr>
              <a:t>的愿望是普天下的人都过上自由、平等、幸福的新生活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，但愿望能否实现是未知数，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我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不知道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，所以想到希望的能否实现，自然便害怕起来。</a:t>
            </a:r>
            <a:endParaRPr lang="zh-CN" altLang="en-US" sz="28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7" name="文本框 28676"/>
          <p:cNvSpPr txBox="1"/>
          <p:nvPr/>
        </p:nvSpPr>
        <p:spPr>
          <a:xfrm>
            <a:off x="228600" y="3048000"/>
            <a:ext cx="8458200" cy="1920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zh-CN" altLang="en-US" sz="2800" b="1" dirty="0">
                <a:latin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</a:rPr>
              <a:t>）闰土的愿望只是希望眼前能过上幸福生活，所以说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en-US" sz="2800" b="1" dirty="0">
                <a:latin typeface="Times New Roman" panose="02020603050405020304" pitchFamily="18" charset="0"/>
              </a:rPr>
              <a:t>切近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en-US" sz="2800" b="1" dirty="0">
                <a:latin typeface="Times New Roman" panose="02020603050405020304" pitchFamily="18" charset="0"/>
              </a:rPr>
              <a:t>，我的愿望是普天下的人都过上自由、平等、幸福的生活，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en-US" sz="2800" b="1" dirty="0">
                <a:latin typeface="Times New Roman" panose="02020603050405020304" pitchFamily="18" charset="0"/>
              </a:rPr>
              <a:t>我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en-US" sz="2800" b="1" dirty="0">
                <a:latin typeface="Times New Roman" panose="02020603050405020304" pitchFamily="18" charset="0"/>
              </a:rPr>
              <a:t>的愿望能否实现还是未知数，所以茫远。</a:t>
            </a:r>
            <a:r>
              <a:rPr lang="zh-CN" altLang="en-US" sz="3200" b="1" dirty="0">
                <a:latin typeface="Verdana" panose="020B0604030504040204" pitchFamily="34" charset="0"/>
              </a:rPr>
              <a:t> </a:t>
            </a:r>
            <a:endParaRPr lang="zh-CN" altLang="en-US" sz="3200" b="1">
              <a:latin typeface="Verdana" panose="020B0604030504040204" pitchFamily="34" charset="0"/>
            </a:endParaRPr>
          </a:p>
        </p:txBody>
      </p:sp>
      <p:sp>
        <p:nvSpPr>
          <p:cNvPr id="28678" name="文本框 28677"/>
          <p:cNvSpPr txBox="1"/>
          <p:nvPr/>
        </p:nvSpPr>
        <p:spPr>
          <a:xfrm>
            <a:off x="304800" y="5791200"/>
            <a:ext cx="82296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      </a:t>
            </a: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海边奇异的图画是</a:t>
            </a: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我</a:t>
            </a: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对美好希望的想象和憧憬。</a:t>
            </a:r>
            <a:r>
              <a:rPr lang="zh-CN" altLang="en-US" sz="3200" b="1" dirty="0">
                <a:solidFill>
                  <a:srgbClr val="FF3300"/>
                </a:solidFill>
                <a:latin typeface="Verdana" panose="020B0604030504040204" pitchFamily="34" charset="0"/>
              </a:rPr>
              <a:t> </a:t>
            </a:r>
            <a:endParaRPr lang="zh-CN" altLang="en-US" sz="32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/>
      <p:bldP spid="28676" grpId="0"/>
      <p:bldP spid="28677" grpId="0"/>
      <p:bldP spid="2867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文本框 29697"/>
          <p:cNvSpPr txBox="1"/>
          <p:nvPr/>
        </p:nvSpPr>
        <p:spPr>
          <a:xfrm>
            <a:off x="381000" y="457200"/>
            <a:ext cx="8534400" cy="1554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en-US" altLang="zh-CN" sz="3200" b="1" dirty="0">
                <a:latin typeface="Verdana" panose="020B0604030504040204" pitchFamily="34" charset="0"/>
              </a:rPr>
              <a:t>6</a:t>
            </a:r>
            <a:r>
              <a:rPr lang="zh-CN" altLang="en-US" sz="3200" b="1" dirty="0">
                <a:latin typeface="Verdana" panose="020B0604030504040204" pitchFamily="34" charset="0"/>
              </a:rPr>
              <a:t>、“希望是本无所谓有，无所谓无的。这正如地上的路：其实地上本没有路，走的人多了，也便成了路。”这句话有什么深刻含义？</a:t>
            </a:r>
            <a:endParaRPr lang="zh-CN" altLang="en-US" sz="3200" b="1">
              <a:latin typeface="Verdana" panose="020B0604030504040204" pitchFamily="34" charset="0"/>
            </a:endParaRPr>
          </a:p>
        </p:txBody>
      </p:sp>
      <p:sp>
        <p:nvSpPr>
          <p:cNvPr id="29699" name="矩形 29698"/>
          <p:cNvSpPr/>
          <p:nvPr/>
        </p:nvSpPr>
        <p:spPr>
          <a:xfrm>
            <a:off x="609600" y="2286000"/>
            <a:ext cx="7921625" cy="3387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altLang="zh-CN" sz="36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 </a:t>
            </a:r>
            <a:r>
              <a:rPr lang="zh-CN" altLang="en-US" sz="36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作者把希望比作地上的路，结尾充满了哲理。它告诉人们：只空有希望而不去奋斗、追求，希望便“无所谓有”；有了希望并始终不逾地斗争、实践，希望便“无所谓无”。人们都向着希望之路迅跑，就会迎来新生活。</a:t>
            </a:r>
            <a:endParaRPr lang="zh-CN" altLang="en-US" sz="36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29700" name="图片 29699" descr="fmln0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1" name="图片 29700" descr="anim0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675" y="5715000"/>
            <a:ext cx="822325" cy="114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0594" name="标题 110593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sz="4000" b="1" dirty="0">
                <a:solidFill>
                  <a:srgbClr val="0000FF"/>
                </a:solidFill>
              </a:rPr>
              <a:t>语言</a:t>
            </a:r>
            <a:r>
              <a:rPr lang="zh-CN" altLang="en-US" sz="4000" dirty="0">
                <a:solidFill>
                  <a:srgbClr val="0000FF"/>
                </a:solidFill>
              </a:rPr>
              <a:t>品读</a:t>
            </a:r>
            <a:br>
              <a:rPr lang="zh-CN" altLang="en-US" sz="4000" dirty="0">
                <a:solidFill>
                  <a:srgbClr val="0000FF"/>
                </a:solidFill>
              </a:rPr>
            </a:br>
            <a:endParaRPr lang="zh-CN" altLang="en-US" sz="4000" dirty="0">
              <a:solidFill>
                <a:srgbClr val="0000FF"/>
              </a:solidFill>
            </a:endParaRPr>
          </a:p>
        </p:txBody>
      </p:sp>
      <p:sp>
        <p:nvSpPr>
          <p:cNvPr id="110595" name="文本占位符 110594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/>
          <a:p>
            <a:pPr>
              <a:buClr>
                <a:schemeClr val="bg1"/>
              </a:buClr>
              <a:buSzPct val="100000"/>
              <a:buNone/>
            </a:pPr>
            <a:r>
              <a:rPr lang="zh-CN" altLang="en-US" sz="2800" b="1" dirty="0">
                <a:solidFill>
                  <a:srgbClr val="FF0000"/>
                </a:solidFill>
              </a:rPr>
              <a:t>我希望他们不再象我，又大家隔膜起来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…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然而我又不愿意他们因为要</a:t>
            </a:r>
            <a:r>
              <a:rPr lang="zh-CN" altLang="en-US" sz="2800" b="1" u="sng" dirty="0">
                <a:solidFill>
                  <a:srgbClr val="FF0000"/>
                </a:solidFill>
              </a:rPr>
              <a:t>一气</a:t>
            </a:r>
            <a:r>
              <a:rPr lang="zh-CN" altLang="en-US" sz="2800" b="1" dirty="0">
                <a:solidFill>
                  <a:srgbClr val="FF0000"/>
                </a:solidFill>
              </a:rPr>
              <a:t>，都如我的辛苦</a:t>
            </a:r>
            <a:r>
              <a:rPr lang="zh-CN" altLang="en-US" sz="2800" b="1" u="sng" dirty="0">
                <a:solidFill>
                  <a:srgbClr val="FF0000"/>
                </a:solidFill>
              </a:rPr>
              <a:t>展转</a:t>
            </a:r>
            <a:r>
              <a:rPr lang="zh-CN" altLang="en-US" sz="2800" b="1" dirty="0">
                <a:solidFill>
                  <a:srgbClr val="FF0000"/>
                </a:solidFill>
              </a:rPr>
              <a:t>而生活，也不愿意他们都如闰土的辛苦</a:t>
            </a:r>
            <a:r>
              <a:rPr lang="zh-CN" altLang="en-US" sz="2800" b="1" u="sng" dirty="0">
                <a:solidFill>
                  <a:srgbClr val="FF0000"/>
                </a:solidFill>
              </a:rPr>
              <a:t>麻木</a:t>
            </a:r>
            <a:r>
              <a:rPr lang="zh-CN" altLang="en-US" sz="2800" b="1" dirty="0">
                <a:solidFill>
                  <a:srgbClr val="FF0000"/>
                </a:solidFill>
              </a:rPr>
              <a:t>而生活，也不愿意都如</a:t>
            </a:r>
            <a:r>
              <a:rPr lang="zh-CN" altLang="en-US" sz="2800" b="1" u="sng" dirty="0">
                <a:solidFill>
                  <a:srgbClr val="FF0000"/>
                </a:solidFill>
              </a:rPr>
              <a:t>别人</a:t>
            </a:r>
            <a:r>
              <a:rPr lang="zh-CN" altLang="en-US" sz="2800" b="1" dirty="0">
                <a:solidFill>
                  <a:srgbClr val="FF0000"/>
                </a:solidFill>
              </a:rPr>
              <a:t>的辛苦</a:t>
            </a:r>
            <a:r>
              <a:rPr lang="zh-CN" altLang="en-US" sz="2800" b="1" u="sng" dirty="0">
                <a:solidFill>
                  <a:srgbClr val="FF0000"/>
                </a:solidFill>
              </a:rPr>
              <a:t>恣睢</a:t>
            </a:r>
            <a:r>
              <a:rPr lang="zh-CN" altLang="en-US" sz="2800" b="1" dirty="0">
                <a:solidFill>
                  <a:srgbClr val="FF0000"/>
                </a:solidFill>
              </a:rPr>
              <a:t>而生活。他们应该有新的生活，为我们所未经生活过的。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>
              <a:buClr>
                <a:schemeClr val="bg1"/>
              </a:buClr>
              <a:buSzPct val="100000"/>
              <a:buNone/>
            </a:pPr>
            <a:r>
              <a:rPr lang="zh-CN" altLang="en-US" sz="2800" b="1" dirty="0"/>
              <a:t>辛苦展转，像“我”那样异地谋生，到处奔波，生活不安定。辛苦麻木，像闰土那样在社会的重压下贫困艰辛，精神麻木。辛苦恣睢，像杨二嫂那样生活每况愈下而自私、尖刻、贪婪。全句表达了作者希望“应该有新生活”的强烈愿望 。</a:t>
            </a:r>
            <a:endParaRPr lang="zh-CN" altLang="en-US" sz="2800" b="1" dirty="0"/>
          </a:p>
          <a:p>
            <a:endParaRPr lang="zh-CN" altLang="en-US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矩形 25601"/>
          <p:cNvSpPr/>
          <p:nvPr/>
        </p:nvSpPr>
        <p:spPr>
          <a:xfrm>
            <a:off x="468313" y="333375"/>
            <a:ext cx="8280400" cy="155416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altLang="zh-CN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“</a:t>
            </a: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我”是小说中又一个重要人物。小说中的“我”并不等于作者，而是作者塑造的一个人物。想想“我”是一个什么样的人？</a:t>
            </a:r>
            <a:endParaRPr lang="zh-CN" altLang="en-US" sz="32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5603" name="矩形 25602"/>
          <p:cNvSpPr/>
          <p:nvPr/>
        </p:nvSpPr>
        <p:spPr>
          <a:xfrm>
            <a:off x="539750" y="1989138"/>
            <a:ext cx="7993063" cy="4478337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altLang="zh-CN" sz="32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 “</a:t>
            </a:r>
            <a:r>
              <a:rPr lang="zh-CN" altLang="en-US" sz="32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我”二十多年前远离故乡，过着辛苦辗转的生活。回到故乡，看到故乡的衰败萧索，看到故乡人的生活穷困悲苦，看到故乡人纯真人性的扭曲感到痛苦悲哀。但“我”不失望，“我”憧憬着美好的故乡，“我”希望故乡人过上新的生活。所以说“我”不是消沉的知识分子，而是一个同情、热爱劳动人民的具有民主进步思想倾向的小资产阶级知识分子形象。</a:t>
            </a:r>
            <a:endParaRPr lang="zh-CN" altLang="en-US" sz="32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25604" name="图片 25603" descr="line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24600"/>
            <a:ext cx="9144000" cy="430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文本框 31745"/>
          <p:cNvSpPr txBox="1"/>
          <p:nvPr/>
        </p:nvSpPr>
        <p:spPr>
          <a:xfrm>
            <a:off x="762000" y="609600"/>
            <a:ext cx="5754688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rgbClr val="CC00CC"/>
                </a:solidFill>
                <a:latin typeface="Tahoma" panose="020B0604030504040204" pitchFamily="34" charset="0"/>
              </a:rPr>
              <a:t>环境描写的作用：</a:t>
            </a:r>
            <a:endParaRPr lang="zh-CN" altLang="en-US" sz="4800" b="1">
              <a:solidFill>
                <a:srgbClr val="CC00CC"/>
              </a:solidFill>
              <a:latin typeface="Tahoma" panose="020B0604030504040204" pitchFamily="34" charset="0"/>
            </a:endParaRPr>
          </a:p>
        </p:txBody>
      </p:sp>
      <p:sp>
        <p:nvSpPr>
          <p:cNvPr id="31747" name="文本框 31746"/>
          <p:cNvSpPr txBox="1"/>
          <p:nvPr/>
        </p:nvSpPr>
        <p:spPr>
          <a:xfrm>
            <a:off x="533400" y="1828800"/>
            <a:ext cx="8229600" cy="3387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ahoma" panose="020B0604030504040204" pitchFamily="34" charset="0"/>
              </a:rPr>
              <a:t>　　</a:t>
            </a:r>
            <a:r>
              <a:rPr lang="zh-CN" altLang="en-US" sz="3600" b="1" dirty="0">
                <a:solidFill>
                  <a:srgbClr val="993300"/>
                </a:solidFill>
                <a:latin typeface="Tahoma" panose="020B0604030504040204" pitchFamily="34" charset="0"/>
              </a:rPr>
              <a:t>现实的故乡</a:t>
            </a:r>
            <a:r>
              <a:rPr lang="zh-CN" altLang="en-US" sz="3600" b="1" i="1" dirty="0">
                <a:solidFill>
                  <a:srgbClr val="CC0066"/>
                </a:solidFill>
                <a:latin typeface="Tahoma" panose="020B0604030504040204" pitchFamily="34" charset="0"/>
              </a:rPr>
              <a:t>萧索、荒凉、单调，失去生命的活力</a:t>
            </a:r>
            <a:r>
              <a:rPr lang="zh-CN" altLang="en-US" sz="3600" b="1" dirty="0">
                <a:solidFill>
                  <a:srgbClr val="993300"/>
                </a:solidFill>
                <a:latin typeface="Tahoma" panose="020B0604030504040204" pitchFamily="34" charset="0"/>
              </a:rPr>
              <a:t>。回忆中的故乡</a:t>
            </a:r>
            <a:r>
              <a:rPr lang="zh-CN" altLang="en-US" sz="3600" b="1" i="1" dirty="0">
                <a:solidFill>
                  <a:srgbClr val="CC0066"/>
                </a:solidFill>
                <a:latin typeface="Tahoma" panose="020B0604030504040204" pitchFamily="34" charset="0"/>
              </a:rPr>
              <a:t>五彩缤纷，寂静而富有动感</a:t>
            </a:r>
            <a:r>
              <a:rPr lang="zh-CN" altLang="en-US" sz="3600" b="1" i="1" dirty="0">
                <a:solidFill>
                  <a:srgbClr val="993300"/>
                </a:solidFill>
                <a:latin typeface="Tahoma" panose="020B0604030504040204" pitchFamily="34" charset="0"/>
              </a:rPr>
              <a:t>，</a:t>
            </a:r>
            <a:r>
              <a:rPr lang="zh-CN" altLang="en-US" sz="3600" b="1" i="1" dirty="0">
                <a:solidFill>
                  <a:srgbClr val="CC0066"/>
                </a:solidFill>
                <a:latin typeface="Tahoma" panose="020B0604030504040204" pitchFamily="34" charset="0"/>
              </a:rPr>
              <a:t>辽阔而鲜活</a:t>
            </a:r>
            <a:r>
              <a:rPr lang="zh-CN" altLang="en-US" sz="3600" b="1" dirty="0">
                <a:solidFill>
                  <a:srgbClr val="993300"/>
                </a:solidFill>
                <a:latin typeface="Tahoma" panose="020B0604030504040204" pitchFamily="34" charset="0"/>
              </a:rPr>
              <a:t>。环境描写既真实再现了</a:t>
            </a:r>
            <a:r>
              <a:rPr lang="zh-CN" altLang="en-US" sz="3600" b="1" i="1" dirty="0">
                <a:solidFill>
                  <a:srgbClr val="CC0066"/>
                </a:solidFill>
                <a:latin typeface="Tahoma" panose="020B0604030504040204" pitchFamily="34" charset="0"/>
              </a:rPr>
              <a:t>社会生活</a:t>
            </a:r>
            <a:r>
              <a:rPr lang="zh-CN" altLang="en-US" sz="3600" b="1" dirty="0">
                <a:solidFill>
                  <a:srgbClr val="993300"/>
                </a:solidFill>
                <a:latin typeface="Tahoma" panose="020B0604030504040204" pitchFamily="34" charset="0"/>
              </a:rPr>
              <a:t>，也凸现了故乡</a:t>
            </a:r>
            <a:r>
              <a:rPr lang="zh-CN" altLang="en-US" sz="3600" b="1" i="1" dirty="0">
                <a:solidFill>
                  <a:srgbClr val="CC0066"/>
                </a:solidFill>
                <a:latin typeface="Tahoma" panose="020B0604030504040204" pitchFamily="34" charset="0"/>
              </a:rPr>
              <a:t>人的关系</a:t>
            </a:r>
            <a:r>
              <a:rPr lang="zh-CN" altLang="en-US" sz="3600" b="1" dirty="0">
                <a:solidFill>
                  <a:srgbClr val="993300"/>
                </a:solidFill>
                <a:latin typeface="Tahoma" panose="020B0604030504040204" pitchFamily="34" charset="0"/>
              </a:rPr>
              <a:t>，“我”的情感态度：纯真美好的人际关系如今有了</a:t>
            </a:r>
            <a:r>
              <a:rPr lang="zh-CN" altLang="en-US" sz="3600" b="1" i="1" dirty="0">
                <a:solidFill>
                  <a:srgbClr val="CC0066"/>
                </a:solidFill>
                <a:latin typeface="Tahoma" panose="020B0604030504040204" pitchFamily="34" charset="0"/>
              </a:rPr>
              <a:t>隔阂</a:t>
            </a:r>
            <a:r>
              <a:rPr lang="zh-CN" altLang="en-US" sz="3600" b="1" dirty="0">
                <a:solidFill>
                  <a:srgbClr val="993300"/>
                </a:solidFill>
                <a:latin typeface="Tahoma" panose="020B0604030504040204" pitchFamily="34" charset="0"/>
              </a:rPr>
              <a:t>。</a:t>
            </a:r>
            <a:endParaRPr lang="zh-CN" altLang="en-US" sz="3600" b="1">
              <a:solidFill>
                <a:srgbClr val="993300"/>
              </a:solidFill>
              <a:latin typeface="Tahoma" panose="020B0604030504040204" pitchFamily="34" charset="0"/>
            </a:endParaRPr>
          </a:p>
        </p:txBody>
      </p:sp>
      <p:pic>
        <p:nvPicPr>
          <p:cNvPr id="31748" name="图片 31747" descr="fmln0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1749" name="组合 31748"/>
          <p:cNvGrpSpPr/>
          <p:nvPr/>
        </p:nvGrpSpPr>
        <p:grpSpPr>
          <a:xfrm>
            <a:off x="7010400" y="5334000"/>
            <a:ext cx="2133600" cy="1524000"/>
            <a:chOff x="1632" y="720"/>
            <a:chExt cx="3058" cy="2662"/>
          </a:xfrm>
        </p:grpSpPr>
        <p:pic>
          <p:nvPicPr>
            <p:cNvPr id="31750" name="图片 31749" descr="Q_03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96" y="1632"/>
              <a:ext cx="1296" cy="9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1" name="图片 31750" descr="bird0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0" y="720"/>
              <a:ext cx="706" cy="5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2" name="图片 31751" descr="bird0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2" y="1008"/>
              <a:ext cx="706" cy="5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3" name="图片 31752" descr="bird0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48" y="912"/>
              <a:ext cx="706" cy="5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4" name="图片 31753" descr="bird0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2" y="768"/>
              <a:ext cx="706" cy="5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5" name="图片 31754" descr="bird0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2" y="1488"/>
              <a:ext cx="706" cy="5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6" name="图片 31755" descr="bird0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4" y="2640"/>
              <a:ext cx="706" cy="5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7" name="图片 31756" descr="bird0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2" y="2112"/>
              <a:ext cx="706" cy="5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8" name="图片 31757" descr="bird0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84" y="1536"/>
              <a:ext cx="706" cy="5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9" name="图片 31758" descr="bird0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84" y="2208"/>
              <a:ext cx="706" cy="5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60" name="图片 31759" descr="bird0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84" y="2784"/>
              <a:ext cx="706" cy="5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61" name="图片 31760" descr="bird0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56" y="2640"/>
              <a:ext cx="706" cy="59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00" name="图片 4099" descr="看戏河埠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800" y="0"/>
            <a:ext cx="4140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8" name="矩形 4097"/>
          <p:cNvSpPr/>
          <p:nvPr/>
        </p:nvSpPr>
        <p:spPr>
          <a:xfrm>
            <a:off x="1258888" y="0"/>
            <a:ext cx="24257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400" b="1" dirty="0">
                <a:solidFill>
                  <a:schemeClr val="folHlin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时代背景</a:t>
            </a:r>
            <a:endParaRPr lang="zh-CN" altLang="en-US" sz="4400" b="1" dirty="0">
              <a:solidFill>
                <a:schemeClr val="folHlink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099" name="矩形 4098"/>
          <p:cNvSpPr/>
          <p:nvPr/>
        </p:nvSpPr>
        <p:spPr>
          <a:xfrm>
            <a:off x="0" y="765175"/>
            <a:ext cx="5148263" cy="5807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  <a:buClrTx/>
            </a:pPr>
            <a:r>
              <a:rPr lang="en-US" altLang="zh-CN" sz="3600" b="1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</a:t>
            </a:r>
            <a:r>
              <a:rPr lang="en-US" altLang="zh-CN" sz="36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1919</a:t>
            </a:r>
            <a:r>
              <a:rPr lang="zh-CN" altLang="en-US" sz="36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年</a:t>
            </a:r>
            <a:r>
              <a:rPr lang="en-US" altLang="zh-CN" sz="36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12</a:t>
            </a:r>
            <a:r>
              <a:rPr lang="zh-CN" altLang="en-US" sz="36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月鲁迅回故乡绍兴接母亲到北京，目睹了在现实社会生活的重压下失去了精神生命力的故乡的人和事，十分悲愤</a:t>
            </a:r>
            <a:r>
              <a:rPr lang="en-US" altLang="zh-CN" sz="36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, 1921</a:t>
            </a:r>
            <a:r>
              <a:rPr lang="zh-CN" altLang="en-US" sz="36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年</a:t>
            </a:r>
            <a:r>
              <a:rPr lang="en-US" altLang="zh-CN" sz="36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r>
              <a:rPr lang="zh-CN" altLang="en-US" sz="36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月便以这次回家的经历为题材，写了这篇小说。</a:t>
            </a:r>
            <a:endParaRPr lang="zh-CN" altLang="en-US" sz="36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124" name="对象 512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4572000" imgH="3429000" progId="PowerPoint.Slide.8">
                  <p:embed/>
                </p:oleObj>
              </mc:Choice>
              <mc:Fallback>
                <p:oleObj name="" r:id="rId1" imgW="4572000" imgH="3429000" progId="PowerPoint.Slide.8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文本框 5124"/>
          <p:cNvSpPr txBox="1"/>
          <p:nvPr/>
        </p:nvSpPr>
        <p:spPr>
          <a:xfrm>
            <a:off x="1143000" y="455613"/>
            <a:ext cx="2940050" cy="9144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5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整体感知</a:t>
            </a:r>
            <a:endParaRPr lang="zh-CN" altLang="en-US" sz="5400" b="1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6" name="文本框 5125"/>
          <p:cNvSpPr txBox="1"/>
          <p:nvPr/>
        </p:nvSpPr>
        <p:spPr>
          <a:xfrm>
            <a:off x="685800" y="1676400"/>
            <a:ext cx="604520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r>
              <a:rPr lang="zh-CN" altLang="en-US" sz="40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、朗读课文，疏解字词。</a:t>
            </a:r>
            <a:endParaRPr lang="zh-CN" altLang="en-US" sz="4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127" name="文本框 5126"/>
          <p:cNvSpPr txBox="1"/>
          <p:nvPr/>
        </p:nvSpPr>
        <p:spPr>
          <a:xfrm>
            <a:off x="685800" y="4267200"/>
            <a:ext cx="40830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、梳理情节结构。</a:t>
            </a:r>
            <a:endParaRPr lang="zh-CN" altLang="en-US" sz="3600" b="1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8" name="文本框 5127"/>
          <p:cNvSpPr txBox="1"/>
          <p:nvPr/>
        </p:nvSpPr>
        <p:spPr>
          <a:xfrm>
            <a:off x="685800" y="3048000"/>
            <a:ext cx="8210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、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小说以什么为线索来组织故事情节？</a:t>
            </a:r>
            <a:endParaRPr lang="zh-CN" altLang="en-US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30" name="图片 5129" descr="gif0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325" y="4149725"/>
            <a:ext cx="1871663" cy="215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5127" grpId="0"/>
      <p:bldP spid="51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170" name="对象 7169"/>
          <p:cNvGraphicFramePr/>
          <p:nvPr/>
        </p:nvGraphicFramePr>
        <p:xfrm>
          <a:off x="0" y="0"/>
          <a:ext cx="91440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4572000" imgH="3429000" progId="PowerPoint.Slide.8">
                  <p:embed/>
                </p:oleObj>
              </mc:Choice>
              <mc:Fallback>
                <p:oleObj name="" r:id="rId1" imgW="4572000" imgH="3429000" progId="PowerPoint.Slide.8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400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矩形 7170"/>
          <p:cNvSpPr/>
          <p:nvPr/>
        </p:nvSpPr>
        <p:spPr>
          <a:xfrm>
            <a:off x="0" y="1304925"/>
            <a:ext cx="9828213" cy="5797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5000"/>
              </a:lnSpc>
              <a:spcBef>
                <a:spcPct val="50000"/>
              </a:spcBef>
              <a:buClrTx/>
            </a:pP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秕谷（     ）   鹁鸪（      ） 颧骨（     ）   折本（     ）   潺潺（     ）  阴晦</a:t>
            </a:r>
            <a:r>
              <a:rPr lang="en-US" altLang="zh-CN" sz="3200" b="1">
                <a:latin typeface="楷体_GB2312" panose="02010609030101010101" pitchFamily="49" charset="-122"/>
                <a:ea typeface="楷体_GB2312" panose="02010609030101010101" pitchFamily="49" charset="-122"/>
              </a:rPr>
              <a:t>(      ) </a:t>
            </a:r>
            <a:endParaRPr lang="en-US" altLang="zh-CN" sz="32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15000"/>
              </a:lnSpc>
              <a:spcBef>
                <a:spcPct val="50000"/>
              </a:spcBef>
              <a:buClrTx/>
            </a:pP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伶仃（          ）  恣睢（     ）  猹</a:t>
            </a:r>
            <a:r>
              <a:rPr lang="en-US" altLang="zh-CN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(     )      </a:t>
            </a: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獾</a:t>
            </a:r>
            <a:r>
              <a:rPr lang="en-US" altLang="zh-CN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(      )   </a:t>
            </a: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弶</a:t>
            </a:r>
            <a:r>
              <a:rPr lang="en-US" altLang="zh-CN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(      )      </a:t>
            </a: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脚踝</a:t>
            </a:r>
            <a:r>
              <a:rPr lang="en-US" altLang="zh-CN" sz="3200" b="1">
                <a:latin typeface="楷体_GB2312" panose="02010609030101010101" pitchFamily="49" charset="-122"/>
                <a:ea typeface="楷体_GB2312" panose="02010609030101010101" pitchFamily="49" charset="-122"/>
              </a:rPr>
              <a:t>(      )</a:t>
            </a:r>
            <a:endParaRPr lang="en-US" altLang="zh-CN" sz="32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15000"/>
              </a:lnSpc>
              <a:spcBef>
                <a:spcPct val="50000"/>
              </a:spcBef>
              <a:buClrTx/>
            </a:pP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髀</a:t>
            </a:r>
            <a:r>
              <a:rPr lang="en-US" altLang="zh-CN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(     )    </a:t>
            </a: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愕然</a:t>
            </a:r>
            <a:r>
              <a:rPr lang="en-US" altLang="zh-CN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(     )   </a:t>
            </a: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嗤笑</a:t>
            </a:r>
            <a:r>
              <a:rPr lang="en-US" altLang="zh-CN" sz="3200" b="1">
                <a:latin typeface="楷体_GB2312" panose="02010609030101010101" pitchFamily="49" charset="-122"/>
                <a:ea typeface="楷体_GB2312" panose="02010609030101010101" pitchFamily="49" charset="-122"/>
              </a:rPr>
              <a:t>(      )</a:t>
            </a:r>
            <a:endParaRPr lang="en-US" altLang="zh-CN" sz="32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15000"/>
              </a:lnSpc>
              <a:spcBef>
                <a:spcPct val="50000"/>
              </a:spcBef>
              <a:buClrTx/>
            </a:pP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瑟缩</a:t>
            </a:r>
            <a:r>
              <a:rPr lang="en-US" altLang="zh-CN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(     )    </a:t>
            </a: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黛</a:t>
            </a:r>
            <a:r>
              <a:rPr lang="en-US" altLang="zh-CN" sz="3200" b="1">
                <a:latin typeface="楷体_GB2312" panose="02010609030101010101" pitchFamily="49" charset="-122"/>
                <a:ea typeface="楷体_GB2312" panose="02010609030101010101" pitchFamily="49" charset="-122"/>
              </a:rPr>
              <a:t>(     )    </a:t>
            </a: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惘然（       ）</a:t>
            </a:r>
            <a:endParaRPr lang="zh-CN" altLang="en-US" sz="32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15000"/>
              </a:lnSpc>
              <a:spcBef>
                <a:spcPct val="50000"/>
              </a:spcBef>
              <a:buClrTx/>
            </a:pP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祭祀</a:t>
            </a:r>
            <a:r>
              <a:rPr lang="en-US" altLang="zh-CN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(     )    </a:t>
            </a: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寒噤</a:t>
            </a:r>
            <a:r>
              <a:rPr lang="en-US" altLang="zh-CN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(     )   </a:t>
            </a: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廿</a:t>
            </a:r>
            <a:r>
              <a:rPr lang="en-US" altLang="zh-CN" sz="3200" b="1">
                <a:latin typeface="楷体_GB2312" panose="02010609030101010101" pitchFamily="49" charset="-122"/>
                <a:ea typeface="楷体_GB2312" panose="02010609030101010101" pitchFamily="49" charset="-122"/>
              </a:rPr>
              <a:t>(      )  </a:t>
            </a:r>
            <a:endParaRPr lang="en-US" altLang="zh-CN" sz="32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15000"/>
              </a:lnSpc>
              <a:spcBef>
                <a:spcPct val="50000"/>
              </a:spcBef>
              <a:buClrTx/>
            </a:pPr>
            <a:endParaRPr lang="en-US" altLang="zh-CN" sz="32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73" name="矩形 7172"/>
          <p:cNvSpPr/>
          <p:nvPr/>
        </p:nvSpPr>
        <p:spPr>
          <a:xfrm>
            <a:off x="533400" y="228600"/>
            <a:ext cx="3429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54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读准字音</a:t>
            </a:r>
            <a:endParaRPr lang="zh-CN" altLang="en-US" sz="54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74" name="矩形 7173"/>
          <p:cNvSpPr/>
          <p:nvPr/>
        </p:nvSpPr>
        <p:spPr>
          <a:xfrm>
            <a:off x="1447800" y="1371600"/>
            <a:ext cx="930275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altLang="zh-CN" sz="3600" b="1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bǐ</a:t>
            </a:r>
            <a:endParaRPr lang="en-US" altLang="zh-CN" sz="3600" b="1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175" name="矩形 7174"/>
          <p:cNvSpPr/>
          <p:nvPr/>
        </p:nvSpPr>
        <p:spPr>
          <a:xfrm>
            <a:off x="4495800" y="1371600"/>
            <a:ext cx="2027238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altLang="zh-CN" sz="3600" b="1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bó gū</a:t>
            </a:r>
            <a:endParaRPr lang="en-US" altLang="zh-CN" sz="3600" b="1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176" name="矩形 7175"/>
          <p:cNvSpPr/>
          <p:nvPr/>
        </p:nvSpPr>
        <p:spPr>
          <a:xfrm>
            <a:off x="7467600" y="1371600"/>
            <a:ext cx="2105025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altLang="zh-CN" sz="3600" b="1" dirty="0" err="1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quán</a:t>
            </a:r>
            <a:endParaRPr lang="en-US" altLang="zh-CN" sz="3600" b="1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177" name="矩形 7176"/>
          <p:cNvSpPr/>
          <p:nvPr/>
        </p:nvSpPr>
        <p:spPr>
          <a:xfrm>
            <a:off x="1219200" y="1905000"/>
            <a:ext cx="1477963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altLang="zh-CN" sz="3600" b="1" dirty="0" err="1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shé</a:t>
            </a:r>
            <a:endParaRPr lang="en-US" altLang="zh-CN" sz="3600" b="1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178" name="矩形 7177"/>
          <p:cNvSpPr/>
          <p:nvPr/>
        </p:nvSpPr>
        <p:spPr>
          <a:xfrm>
            <a:off x="4419600" y="1828800"/>
            <a:ext cx="1800225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altLang="zh-CN" sz="3600" b="1" dirty="0" err="1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chán</a:t>
            </a:r>
            <a:endParaRPr lang="en-US" altLang="zh-CN" sz="3600" b="1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179" name="矩形 7178"/>
          <p:cNvSpPr/>
          <p:nvPr/>
        </p:nvSpPr>
        <p:spPr>
          <a:xfrm>
            <a:off x="1143000" y="2743200"/>
            <a:ext cx="2484438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altLang="zh-CN" sz="3600" b="1" dirty="0" err="1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líng dīng</a:t>
            </a:r>
            <a:endParaRPr lang="en-US" altLang="zh-CN" sz="3600" b="1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180" name="矩形 7179"/>
          <p:cNvSpPr/>
          <p:nvPr/>
        </p:nvSpPr>
        <p:spPr>
          <a:xfrm>
            <a:off x="7451725" y="1989138"/>
            <a:ext cx="1295400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altLang="zh-CN" sz="3600" b="1" dirty="0" err="1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huì</a:t>
            </a:r>
            <a:endParaRPr lang="en-US" altLang="zh-CN" sz="3600" b="1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181" name="矩形 7180"/>
          <p:cNvSpPr/>
          <p:nvPr/>
        </p:nvSpPr>
        <p:spPr>
          <a:xfrm>
            <a:off x="5334000" y="2743200"/>
            <a:ext cx="1439863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altLang="zh-CN" sz="3600" b="1" dirty="0" err="1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zì suī</a:t>
            </a:r>
            <a:endParaRPr lang="en-US" altLang="zh-CN" sz="3600" b="1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182" name="矩形 7181"/>
          <p:cNvSpPr/>
          <p:nvPr/>
        </p:nvSpPr>
        <p:spPr>
          <a:xfrm>
            <a:off x="7772400" y="2667000"/>
            <a:ext cx="1928813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altLang="zh-CN" sz="3600" b="1" dirty="0" err="1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chá</a:t>
            </a:r>
            <a:endParaRPr lang="en-US" altLang="zh-CN" sz="3600" b="1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183" name="矩形 7182"/>
          <p:cNvSpPr/>
          <p:nvPr/>
        </p:nvSpPr>
        <p:spPr>
          <a:xfrm>
            <a:off x="685800" y="3276600"/>
            <a:ext cx="1906588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altLang="zh-CN" sz="3600" b="1" dirty="0" err="1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huān</a:t>
            </a:r>
            <a:endParaRPr lang="en-US" altLang="zh-CN" sz="3600" b="1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184" name="矩形 7183"/>
          <p:cNvSpPr/>
          <p:nvPr/>
        </p:nvSpPr>
        <p:spPr>
          <a:xfrm>
            <a:off x="3348038" y="3284538"/>
            <a:ext cx="1882775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altLang="zh-CN" sz="3600" b="1" dirty="0" err="1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jiàng</a:t>
            </a:r>
            <a:endParaRPr lang="en-US" altLang="zh-CN" sz="3600" b="1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185" name="矩形 7184"/>
          <p:cNvSpPr/>
          <p:nvPr/>
        </p:nvSpPr>
        <p:spPr>
          <a:xfrm>
            <a:off x="7010400" y="3276600"/>
            <a:ext cx="1476375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altLang="zh-CN" sz="3600" b="1" dirty="0" err="1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huái</a:t>
            </a:r>
            <a:endParaRPr lang="en-US" altLang="zh-CN" sz="3600" b="1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186" name="矩形 7185"/>
          <p:cNvSpPr/>
          <p:nvPr/>
        </p:nvSpPr>
        <p:spPr>
          <a:xfrm>
            <a:off x="838200" y="4114800"/>
            <a:ext cx="785813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altLang="zh-CN" sz="3600" b="1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bì</a:t>
            </a:r>
            <a:endParaRPr lang="en-US" altLang="zh-CN" sz="3600" b="1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187" name="矩形 7186"/>
          <p:cNvSpPr/>
          <p:nvPr/>
        </p:nvSpPr>
        <p:spPr>
          <a:xfrm>
            <a:off x="3995738" y="4149725"/>
            <a:ext cx="608012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altLang="zh-CN" sz="3600" b="1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è</a:t>
            </a:r>
            <a:endParaRPr lang="en-US" altLang="zh-CN" sz="3600" b="1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188" name="矩形 7187"/>
          <p:cNvSpPr/>
          <p:nvPr/>
        </p:nvSpPr>
        <p:spPr>
          <a:xfrm>
            <a:off x="6732588" y="4149725"/>
            <a:ext cx="1150937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altLang="zh-CN" sz="3600" b="1" dirty="0" err="1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chī</a:t>
            </a:r>
            <a:endParaRPr lang="en-US" altLang="zh-CN" sz="3600" b="1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189" name="矩形 7188"/>
          <p:cNvSpPr/>
          <p:nvPr/>
        </p:nvSpPr>
        <p:spPr>
          <a:xfrm>
            <a:off x="1258888" y="4868863"/>
            <a:ext cx="935037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altLang="zh-CN" sz="3600" b="1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sè</a:t>
            </a:r>
            <a:endParaRPr lang="en-US" altLang="zh-CN" sz="3600" b="1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190" name="矩形 7189"/>
          <p:cNvSpPr/>
          <p:nvPr/>
        </p:nvSpPr>
        <p:spPr>
          <a:xfrm>
            <a:off x="3851275" y="4868863"/>
            <a:ext cx="1343025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altLang="zh-CN" sz="3600" b="1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dài</a:t>
            </a:r>
            <a:endParaRPr lang="en-US" altLang="zh-CN" sz="3600" b="1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191" name="矩形 7190"/>
          <p:cNvSpPr/>
          <p:nvPr/>
        </p:nvSpPr>
        <p:spPr>
          <a:xfrm>
            <a:off x="6877050" y="4868863"/>
            <a:ext cx="1787525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altLang="zh-CN" sz="3600" b="1" dirty="0" err="1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wǎng</a:t>
            </a:r>
            <a:endParaRPr lang="en-US" altLang="zh-CN" sz="3600" b="1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192" name="矩形 7191"/>
          <p:cNvSpPr/>
          <p:nvPr/>
        </p:nvSpPr>
        <p:spPr>
          <a:xfrm>
            <a:off x="1187450" y="5734050"/>
            <a:ext cx="936625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altLang="zh-CN" sz="3600" b="1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sì</a:t>
            </a:r>
            <a:endParaRPr lang="en-US" altLang="zh-CN" sz="3600" b="1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193" name="矩形 7192"/>
          <p:cNvSpPr/>
          <p:nvPr/>
        </p:nvSpPr>
        <p:spPr>
          <a:xfrm>
            <a:off x="4211638" y="5734050"/>
            <a:ext cx="1076325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altLang="zh-CN" sz="3600" b="1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jìn</a:t>
            </a:r>
            <a:endParaRPr lang="en-US" altLang="zh-CN" sz="3600" b="1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194" name="矩形 7193"/>
          <p:cNvSpPr/>
          <p:nvPr/>
        </p:nvSpPr>
        <p:spPr>
          <a:xfrm>
            <a:off x="6588125" y="5661025"/>
            <a:ext cx="1409700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altLang="zh-CN" sz="3600" b="1" dirty="0" err="1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niàn</a:t>
            </a:r>
            <a:endParaRPr lang="en-US" altLang="zh-CN" sz="3600" b="1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4" grpId="0"/>
      <p:bldP spid="7175" grpId="0"/>
      <p:bldP spid="7176" grpId="0"/>
      <p:bldP spid="7177" grpId="0"/>
      <p:bldP spid="7178" grpId="0"/>
      <p:bldP spid="7179" grpId="0"/>
      <p:bldP spid="7180" grpId="0"/>
      <p:bldP spid="7181" grpId="0"/>
      <p:bldP spid="7182" grpId="0"/>
      <p:bldP spid="7183" grpId="0"/>
      <p:bldP spid="7184" grpId="0"/>
      <p:bldP spid="7185" grpId="0"/>
      <p:bldP spid="7186" grpId="0"/>
      <p:bldP spid="7187" grpId="0"/>
      <p:bldP spid="7188" grpId="0"/>
      <p:bldP spid="7189" grpId="0"/>
      <p:bldP spid="7190" grpId="0"/>
      <p:bldP spid="7191" grpId="0"/>
      <p:bldP spid="7192" grpId="0"/>
      <p:bldP spid="7193" grpId="0"/>
      <p:bldP spid="71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07522" name="对象 10752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4572000" imgH="3429000" progId="PowerPoint.Slide.8">
                  <p:embed/>
                </p:oleObj>
              </mc:Choice>
              <mc:Fallback>
                <p:oleObj name="" r:id="rId1" imgW="4572000" imgH="3429000" progId="PowerPoint.Slide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3" name="文本框 107522"/>
          <p:cNvSpPr txBox="1"/>
          <p:nvPr/>
        </p:nvSpPr>
        <p:spPr>
          <a:xfrm>
            <a:off x="593725" y="325438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sz="2400" dirty="0">
              <a:latin typeface="Times New Roman" panose="02020603050405020304" pitchFamily="18" charset="0"/>
            </a:endParaRPr>
          </a:p>
        </p:txBody>
      </p:sp>
      <p:sp>
        <p:nvSpPr>
          <p:cNvPr id="107525" name="矩形 107524"/>
          <p:cNvSpPr/>
          <p:nvPr/>
        </p:nvSpPr>
        <p:spPr>
          <a:xfrm>
            <a:off x="684213" y="476250"/>
            <a:ext cx="7561262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en-US" sz="32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小说以时间为序，以“我”在故乡的见闻感受为线索，依据这个线索可以分为</a:t>
            </a: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“回故乡  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——</a:t>
            </a: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在故乡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——</a:t>
            </a: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离故乡”</a:t>
            </a:r>
            <a:r>
              <a:rPr lang="zh-CN" altLang="en-US" sz="3200" b="1" dirty="0">
                <a:latin typeface="Times New Roman" panose="02020603050405020304" pitchFamily="18" charset="0"/>
              </a:rPr>
              <a:t>三个部分。</a:t>
            </a:r>
            <a:endParaRPr lang="zh-CN" altLang="en-US" sz="3200" b="1" dirty="0">
              <a:solidFill>
                <a:srgbClr val="CC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26" name="文本框 107525"/>
          <p:cNvSpPr txBox="1"/>
          <p:nvPr/>
        </p:nvSpPr>
        <p:spPr>
          <a:xfrm>
            <a:off x="684213" y="2205038"/>
            <a:ext cx="7848600" cy="1373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altLang="zh-CN" sz="2800" b="1" dirty="0">
                <a:solidFill>
                  <a:schemeClr val="accent2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第一部分（</a:t>
            </a: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1-5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）</a:t>
            </a:r>
            <a:r>
              <a:rPr lang="zh-CN" altLang="en-US" sz="2800" b="1" dirty="0">
                <a:latin typeface="宋体" panose="02010600030101010101" pitchFamily="2" charset="-122"/>
              </a:rPr>
              <a:t>描写了故乡的萧条景象和“我”见到故乡的复杂心情，并交代了“我”回故乡的目的。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107527" name="文本框 107526"/>
          <p:cNvSpPr txBox="1"/>
          <p:nvPr/>
        </p:nvSpPr>
        <p:spPr>
          <a:xfrm>
            <a:off x="827088" y="3644900"/>
            <a:ext cx="7561262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第二部分（</a:t>
            </a: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6——77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）</a:t>
            </a:r>
            <a:r>
              <a:rPr lang="zh-CN" altLang="en-US" sz="2800" b="1" dirty="0">
                <a:latin typeface="宋体" panose="02010600030101010101" pitchFamily="2" charset="-122"/>
              </a:rPr>
              <a:t>写“我”回故乡的见闻与感受</a:t>
            </a:r>
            <a:r>
              <a:rPr lang="zh-CN" altLang="en-US" sz="2800" b="1" dirty="0">
                <a:latin typeface="Verdana" panose="020B0604030504040204" pitchFamily="34" charset="0"/>
              </a:rPr>
              <a:t>。</a:t>
            </a:r>
            <a:endParaRPr lang="zh-CN" altLang="en-US" sz="2800" dirty="0">
              <a:latin typeface="Verdana" panose="020B0604030504040204" pitchFamily="34" charset="0"/>
            </a:endParaRPr>
          </a:p>
        </p:txBody>
      </p:sp>
      <p:sp>
        <p:nvSpPr>
          <p:cNvPr id="107528" name="文本框 107527"/>
          <p:cNvSpPr txBox="1"/>
          <p:nvPr/>
        </p:nvSpPr>
        <p:spPr>
          <a:xfrm>
            <a:off x="900113" y="4724400"/>
            <a:ext cx="7488237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第三部分（</a:t>
            </a: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78——88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）</a:t>
            </a:r>
            <a:r>
              <a:rPr lang="zh-CN" altLang="en-US" sz="2800" b="1" dirty="0">
                <a:latin typeface="宋体" panose="02010600030101010101" pitchFamily="2" charset="-122"/>
              </a:rPr>
              <a:t>写“我” 离开故乡时种种感触和矛盾心情。</a:t>
            </a:r>
            <a:endParaRPr lang="zh-CN" altLang="en-US" sz="2800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/>
      <p:bldP spid="107526" grpId="0"/>
      <p:bldP spid="107527" grpId="0"/>
      <p:bldP spid="1075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3" name="文本框 66562"/>
          <p:cNvSpPr txBox="1"/>
          <p:nvPr/>
        </p:nvSpPr>
        <p:spPr>
          <a:xfrm>
            <a:off x="533400" y="533400"/>
            <a:ext cx="35052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情节结构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66564" name="文本框 66563"/>
          <p:cNvSpPr txBox="1"/>
          <p:nvPr/>
        </p:nvSpPr>
        <p:spPr>
          <a:xfrm>
            <a:off x="381000" y="3048000"/>
            <a:ext cx="31242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第一部分：回故乡     </a:t>
            </a:r>
            <a:r>
              <a:rPr lang="en-US" altLang="zh-CN" sz="2800" b="1" dirty="0">
                <a:latin typeface="Times New Roman" panose="02020603050405020304" pitchFamily="18" charset="0"/>
              </a:rPr>
              <a:t>(1-5</a:t>
            </a:r>
            <a:r>
              <a:rPr lang="zh-CN" altLang="en-US" sz="2800" b="1" dirty="0">
                <a:latin typeface="Times New Roman" panose="02020603050405020304" pitchFamily="18" charset="0"/>
              </a:rPr>
              <a:t>节</a:t>
            </a:r>
            <a:r>
              <a:rPr lang="en-US" altLang="zh-CN" sz="2800" b="1">
                <a:latin typeface="Times New Roman" panose="02020603050405020304" pitchFamily="18" charset="0"/>
              </a:rPr>
              <a:t>)</a:t>
            </a:r>
            <a:endParaRPr lang="en-US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66565" name="左大括号 66564"/>
          <p:cNvSpPr/>
          <p:nvPr/>
        </p:nvSpPr>
        <p:spPr>
          <a:xfrm>
            <a:off x="3657600" y="1676400"/>
            <a:ext cx="152400" cy="3581400"/>
          </a:xfrm>
          <a:prstGeom prst="leftBrace">
            <a:avLst>
              <a:gd name="adj1" fmla="val 195833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6566" name="文本框 66565"/>
          <p:cNvSpPr txBox="1"/>
          <p:nvPr/>
        </p:nvSpPr>
        <p:spPr>
          <a:xfrm>
            <a:off x="3962400" y="1371600"/>
            <a:ext cx="17954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0030101010101" pitchFamily="49" charset="-122"/>
              </a:rPr>
              <a:t>回乡时间</a:t>
            </a:r>
            <a:endParaRPr lang="zh-CN" altLang="en-US" sz="2800" b="1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66567" name="文本框 66566"/>
          <p:cNvSpPr txBox="1"/>
          <p:nvPr/>
        </p:nvSpPr>
        <p:spPr>
          <a:xfrm>
            <a:off x="3962400" y="2514600"/>
            <a:ext cx="18891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0030101010101" pitchFamily="49" charset="-122"/>
              </a:rPr>
              <a:t>回乡原因</a:t>
            </a:r>
            <a:endParaRPr lang="zh-CN" altLang="en-US" sz="2800" b="1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66568" name="文本框 66567"/>
          <p:cNvSpPr txBox="1"/>
          <p:nvPr/>
        </p:nvSpPr>
        <p:spPr>
          <a:xfrm>
            <a:off x="3962400" y="3810000"/>
            <a:ext cx="26463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0030101010101" pitchFamily="49" charset="-122"/>
              </a:rPr>
              <a:t>回乡所见景象</a:t>
            </a:r>
            <a:endParaRPr lang="zh-CN" altLang="en-US" sz="2800" b="1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66569" name="文本框 66568"/>
          <p:cNvSpPr txBox="1"/>
          <p:nvPr/>
        </p:nvSpPr>
        <p:spPr>
          <a:xfrm>
            <a:off x="3962400" y="5029200"/>
            <a:ext cx="17954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0030101010101" pitchFamily="49" charset="-122"/>
              </a:rPr>
              <a:t>回乡心情</a:t>
            </a:r>
            <a:endParaRPr lang="zh-CN" altLang="en-US" sz="2800" b="1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66570" name="文本框 66569"/>
          <p:cNvSpPr txBox="1"/>
          <p:nvPr/>
        </p:nvSpPr>
        <p:spPr>
          <a:xfrm>
            <a:off x="6705600" y="1371600"/>
            <a:ext cx="12287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0030101010101" pitchFamily="49" charset="-122"/>
              </a:rPr>
              <a:t>深冬</a:t>
            </a:r>
            <a:endParaRPr lang="zh-CN" altLang="en-US" sz="2800" b="1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66571" name="文本框 66570"/>
          <p:cNvSpPr txBox="1"/>
          <p:nvPr/>
        </p:nvSpPr>
        <p:spPr>
          <a:xfrm>
            <a:off x="6705600" y="2590800"/>
            <a:ext cx="2057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0030101010101" pitchFamily="49" charset="-122"/>
              </a:rPr>
              <a:t>卖屋、搬家</a:t>
            </a:r>
            <a:endParaRPr lang="zh-CN" altLang="en-US" sz="2800" b="1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66572" name="文本框 66571"/>
          <p:cNvSpPr txBox="1"/>
          <p:nvPr/>
        </p:nvSpPr>
        <p:spPr>
          <a:xfrm>
            <a:off x="6705600" y="3733800"/>
            <a:ext cx="170021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0030101010101" pitchFamily="49" charset="-122"/>
              </a:rPr>
              <a:t>萧索</a:t>
            </a:r>
            <a:endParaRPr lang="zh-CN" altLang="en-US" sz="2800" b="1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66573" name="文本框 66572"/>
          <p:cNvSpPr txBox="1"/>
          <p:nvPr/>
        </p:nvSpPr>
        <p:spPr>
          <a:xfrm>
            <a:off x="6705600" y="5029200"/>
            <a:ext cx="18891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0030101010101" pitchFamily="49" charset="-122"/>
              </a:rPr>
              <a:t>悲凉</a:t>
            </a:r>
            <a:endParaRPr lang="zh-CN" altLang="en-US" sz="2800" b="1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6656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66564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25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"/>
                                        <p:tgtEl>
                                          <p:spTgt spid="6656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"/>
                                        <p:tgtEl>
                                          <p:spTgt spid="66570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"/>
                                        <p:tgtEl>
                                          <p:spTgt spid="6656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75"/>
                                        <p:tgtEl>
                                          <p:spTgt spid="66571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5"/>
                                        <p:tgtEl>
                                          <p:spTgt spid="66568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"/>
                                        <p:tgtEl>
                                          <p:spTgt spid="6657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75"/>
                                        <p:tgtEl>
                                          <p:spTgt spid="66569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"/>
                                        <p:tgtEl>
                                          <p:spTgt spid="66573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  <p:bldP spid="66564" grpId="0" build="p"/>
      <p:bldP spid="66566" grpId="0" build="p"/>
      <p:bldP spid="66567" grpId="0" build="p"/>
      <p:bldP spid="66568" grpId="0" build="p"/>
      <p:bldP spid="66569" grpId="0" build="p"/>
      <p:bldP spid="66570" grpId="0" build="p"/>
      <p:bldP spid="66571" grpId="0" build="p"/>
      <p:bldP spid="66572" grpId="0" build="p"/>
      <p:bldP spid="6657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43" name="文本框 65542"/>
          <p:cNvSpPr txBox="1"/>
          <p:nvPr/>
        </p:nvSpPr>
        <p:spPr>
          <a:xfrm>
            <a:off x="0" y="3141663"/>
            <a:ext cx="3024188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第二部分：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在故乡  </a:t>
            </a:r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(6-77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节</a:t>
            </a:r>
            <a:r>
              <a:rPr lang="en-US" altLang="zh-CN" sz="32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)</a:t>
            </a:r>
            <a:endParaRPr lang="en-US" altLang="zh-CN" sz="3200" b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5544" name="左大括号 65543"/>
          <p:cNvSpPr/>
          <p:nvPr/>
        </p:nvSpPr>
        <p:spPr>
          <a:xfrm>
            <a:off x="2987675" y="1844675"/>
            <a:ext cx="152400" cy="3276600"/>
          </a:xfrm>
          <a:prstGeom prst="leftBrace">
            <a:avLst>
              <a:gd name="adj1" fmla="val 179166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5545" name="文本框 65544"/>
          <p:cNvSpPr txBox="1"/>
          <p:nvPr/>
        </p:nvSpPr>
        <p:spPr>
          <a:xfrm>
            <a:off x="3203575" y="1628775"/>
            <a:ext cx="2014538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</a:rPr>
              <a:t>到家那天</a:t>
            </a:r>
            <a:r>
              <a:rPr lang="en-US" altLang="zh-CN" sz="2800" b="1" dirty="0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</a:rPr>
              <a:t>(6-52</a:t>
            </a:r>
            <a:r>
              <a:rPr lang="zh-CN" altLang="en-US" sz="2800" b="1" dirty="0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</a:rPr>
              <a:t>节</a:t>
            </a:r>
            <a:r>
              <a:rPr lang="en-US" altLang="zh-CN" sz="2800" b="1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</a:rPr>
              <a:t>)</a:t>
            </a:r>
            <a:endParaRPr lang="en-US" altLang="zh-CN" sz="2800" b="1">
              <a:effectLst>
                <a:outerShdw blurRad="38100" dist="38100" dir="2700000">
                  <a:srgbClr val="FFFFFF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65546" name="文本框 65545"/>
          <p:cNvSpPr txBox="1"/>
          <p:nvPr/>
        </p:nvSpPr>
        <p:spPr>
          <a:xfrm>
            <a:off x="3203575" y="3141663"/>
            <a:ext cx="2592388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</a:rPr>
              <a:t>过了三四天</a:t>
            </a:r>
            <a:r>
              <a:rPr lang="en-US" altLang="zh-CN" sz="2800" b="1" dirty="0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</a:rPr>
              <a:t>(53-76</a:t>
            </a:r>
            <a:r>
              <a:rPr lang="zh-CN" altLang="en-US" sz="2800" b="1" dirty="0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</a:rPr>
              <a:t>节</a:t>
            </a:r>
            <a:r>
              <a:rPr lang="en-US" altLang="zh-CN" sz="2800" b="1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</a:rPr>
              <a:t>)</a:t>
            </a:r>
            <a:endParaRPr lang="en-US" altLang="zh-CN" sz="2800" b="1">
              <a:effectLst>
                <a:outerShdw blurRad="38100" dist="38100" dir="2700000">
                  <a:srgbClr val="FFFFFF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65547" name="文本框 65546"/>
          <p:cNvSpPr txBox="1"/>
          <p:nvPr/>
        </p:nvSpPr>
        <p:spPr>
          <a:xfrm>
            <a:off x="3276600" y="4508500"/>
            <a:ext cx="55435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</a:rPr>
              <a:t>又过了九日  动身启程</a:t>
            </a:r>
            <a:r>
              <a:rPr lang="en-US" altLang="zh-CN" sz="2800" b="1" dirty="0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</a:rPr>
              <a:t>(77</a:t>
            </a:r>
            <a:r>
              <a:rPr lang="zh-CN" altLang="en-US" sz="2800" b="1" dirty="0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</a:rPr>
              <a:t>节</a:t>
            </a:r>
            <a:r>
              <a:rPr lang="en-US" altLang="zh-CN" sz="2800" b="1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</a:rPr>
              <a:t>)</a:t>
            </a:r>
            <a:endParaRPr lang="en-US" altLang="zh-CN" sz="2800" b="1">
              <a:effectLst>
                <a:outerShdw blurRad="38100" dist="38100" dir="2700000">
                  <a:srgbClr val="FFFFFF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65548" name="左大括号 65547"/>
          <p:cNvSpPr/>
          <p:nvPr/>
        </p:nvSpPr>
        <p:spPr>
          <a:xfrm>
            <a:off x="4859338" y="981075"/>
            <a:ext cx="174625" cy="1676400"/>
          </a:xfrm>
          <a:prstGeom prst="leftBrace">
            <a:avLst>
              <a:gd name="adj1" fmla="val 80000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>
              <a:buClrTx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5549" name="文本框 65548"/>
          <p:cNvSpPr txBox="1"/>
          <p:nvPr/>
        </p:nvSpPr>
        <p:spPr>
          <a:xfrm>
            <a:off x="5148263" y="692150"/>
            <a:ext cx="2474912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</a:rPr>
              <a:t>母子相见</a:t>
            </a:r>
            <a:r>
              <a:rPr lang="en-US" altLang="zh-CN" sz="2000" b="1" dirty="0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</a:rPr>
              <a:t>(6-8</a:t>
            </a:r>
            <a:r>
              <a:rPr lang="zh-CN" altLang="en-US" sz="2000" b="1" dirty="0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</a:rPr>
              <a:t>节</a:t>
            </a:r>
            <a:r>
              <a:rPr lang="en-US" altLang="zh-CN" sz="2000" b="1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</a:rPr>
              <a:t>)</a:t>
            </a:r>
            <a:endParaRPr lang="en-US" altLang="zh-CN" sz="2000" b="1">
              <a:effectLst>
                <a:outerShdw blurRad="38100" dist="38100" dir="2700000">
                  <a:srgbClr val="FFFFFF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65550" name="文本框 65549"/>
          <p:cNvSpPr txBox="1"/>
          <p:nvPr/>
        </p:nvSpPr>
        <p:spPr>
          <a:xfrm>
            <a:off x="4859338" y="1412875"/>
            <a:ext cx="34559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</a:rPr>
              <a:t>  </a:t>
            </a:r>
            <a:r>
              <a:rPr lang="zh-CN" altLang="en-US" sz="2000" b="1" dirty="0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</a:rPr>
              <a:t>回忆少年闰土</a:t>
            </a:r>
            <a:r>
              <a:rPr lang="en-US" altLang="zh-CN" sz="2000" b="1" dirty="0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</a:rPr>
              <a:t>(9-33</a:t>
            </a:r>
            <a:r>
              <a:rPr lang="zh-CN" altLang="en-US" sz="2000" b="1" dirty="0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</a:rPr>
              <a:t>节</a:t>
            </a:r>
            <a:r>
              <a:rPr lang="en-US" altLang="zh-CN" sz="2000" b="1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</a:rPr>
              <a:t>)</a:t>
            </a:r>
            <a:endParaRPr lang="en-US" altLang="zh-CN" sz="2000" b="1">
              <a:effectLst>
                <a:outerShdw blurRad="38100" dist="38100" dir="2700000">
                  <a:srgbClr val="FFFFFF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65551" name="文本框 65550"/>
          <p:cNvSpPr txBox="1"/>
          <p:nvPr/>
        </p:nvSpPr>
        <p:spPr>
          <a:xfrm>
            <a:off x="5003800" y="2133600"/>
            <a:ext cx="34559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0030101010101" pitchFamily="49" charset="-122"/>
              </a:rPr>
              <a:t>  </a:t>
            </a:r>
            <a:r>
              <a:rPr lang="zh-CN" altLang="en-US" sz="2000" b="1" dirty="0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</a:rPr>
              <a:t>见到杨二嫂</a:t>
            </a:r>
            <a:r>
              <a:rPr lang="en-US" altLang="zh-CN" sz="2000" b="1" dirty="0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</a:rPr>
              <a:t>(34-52</a:t>
            </a:r>
            <a:r>
              <a:rPr lang="zh-CN" altLang="en-US" sz="2000" b="1" dirty="0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</a:rPr>
              <a:t>节</a:t>
            </a:r>
            <a:r>
              <a:rPr lang="en-US" altLang="zh-CN" sz="2000" b="1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</a:rPr>
              <a:t>)</a:t>
            </a:r>
            <a:endParaRPr lang="en-US" altLang="zh-CN" sz="2000" b="1">
              <a:effectLst>
                <a:outerShdw blurRad="38100" dist="38100" dir="2700000">
                  <a:srgbClr val="FFFFFF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65552" name="文本框 65551"/>
          <p:cNvSpPr txBox="1"/>
          <p:nvPr/>
        </p:nvSpPr>
        <p:spPr>
          <a:xfrm>
            <a:off x="5292725" y="3357563"/>
            <a:ext cx="21145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0030101010101" pitchFamily="49" charset="-122"/>
              </a:rPr>
              <a:t>  </a:t>
            </a:r>
            <a:r>
              <a:rPr lang="zh-CN" altLang="en-US" sz="20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见到闰土</a:t>
            </a:r>
            <a:endParaRPr lang="zh-CN" altLang="en-US" sz="2000" b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5553" name="文本框 65552"/>
          <p:cNvSpPr txBox="1"/>
          <p:nvPr/>
        </p:nvSpPr>
        <p:spPr>
          <a:xfrm>
            <a:off x="6096000" y="4953000"/>
            <a:ext cx="22145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0030101010101" pitchFamily="49" charset="-122"/>
              </a:rPr>
              <a:t> </a:t>
            </a:r>
            <a:endParaRPr lang="en-US" altLang="zh-CN" sz="2800" b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65543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charRg st="6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"/>
                                        <p:tgtEl>
                                          <p:spTgt spid="65543">
                                            <p:txEl>
                                              <p:charRg st="6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75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"/>
                                        <p:tgtEl>
                                          <p:spTgt spid="6554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25"/>
                            </p:stCondLst>
                            <p:childTnLst>
                              <p:par>
                                <p:cTn id="2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"/>
                                        <p:tgtEl>
                                          <p:spTgt spid="65549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"/>
                                        <p:tgtEl>
                                          <p:spTgt spid="65550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"/>
                                        <p:tgtEl>
                                          <p:spTgt spid="65551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75"/>
                                        <p:tgtEl>
                                          <p:spTgt spid="65546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"/>
                                        <p:tgtEl>
                                          <p:spTgt spid="65552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75"/>
                                        <p:tgtEl>
                                          <p:spTgt spid="65547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 uiExpand="1" build="p"/>
      <p:bldP spid="65545" grpId="0" uiExpand="1" build="p"/>
      <p:bldP spid="65546" grpId="0" build="p"/>
      <p:bldP spid="65547" grpId="0" uiExpand="1" build="p"/>
      <p:bldP spid="65548" grpId="0" animBg="1"/>
      <p:bldP spid="65549" grpId="0" build="p"/>
      <p:bldP spid="65550" grpId="0" build="p"/>
      <p:bldP spid="65551" grpId="0" build="p"/>
      <p:bldP spid="65552" grpId="0" build="p"/>
    </p:bldLst>
  </p:timing>
</p:sld>
</file>

<file path=ppt/theme/theme1.xml><?xml version="1.0" encoding="utf-8"?>
<a:theme xmlns:a="http://schemas.openxmlformats.org/drawingml/2006/main" name="砖雕艺术">
  <a:themeElements>
    <a:clrScheme name="">
      <a:dk1>
        <a:srgbClr val="080808"/>
      </a:dk1>
      <a:lt1>
        <a:srgbClr val="FFFFFF"/>
      </a:lt1>
      <a:dk2>
        <a:srgbClr val="0039AC"/>
      </a:dk2>
      <a:lt2>
        <a:srgbClr val="C0C0C0"/>
      </a:lt2>
      <a:accent1>
        <a:srgbClr val="FFFF99"/>
      </a:accent1>
      <a:accent2>
        <a:srgbClr val="FFCC66"/>
      </a:accent2>
      <a:accent3>
        <a:srgbClr val="FFFFFF"/>
      </a:accent3>
      <a:accent4>
        <a:srgbClr val="050505"/>
      </a:accent4>
      <a:accent5>
        <a:srgbClr val="FFFFCA"/>
      </a:accent5>
      <a:accent6>
        <a:srgbClr val="E5B75B"/>
      </a:accent6>
      <a:hlink>
        <a:srgbClr val="0066FF"/>
      </a:hlink>
      <a:folHlink>
        <a:srgbClr val="CC33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80808"/>
        </a:dk1>
        <a:lt1>
          <a:srgbClr val="FFFFFF"/>
        </a:lt1>
        <a:dk2>
          <a:srgbClr val="0039AC"/>
        </a:dk2>
        <a:lt2>
          <a:srgbClr val="C0C0C0"/>
        </a:lt2>
        <a:accent1>
          <a:srgbClr val="FFFF99"/>
        </a:accent1>
        <a:accent2>
          <a:srgbClr val="FFCC66"/>
        </a:accent2>
        <a:accent3>
          <a:srgbClr val="FFFFFF"/>
        </a:accent3>
        <a:accent4>
          <a:srgbClr val="050505"/>
        </a:accent4>
        <a:accent5>
          <a:srgbClr val="FFFFCA"/>
        </a:accent5>
        <a:accent6>
          <a:srgbClr val="E5B75B"/>
        </a:accent6>
        <a:hlink>
          <a:srgbClr val="0066FF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3399"/>
        </a:dk1>
        <a:lt1>
          <a:srgbClr val="ADD3AF"/>
        </a:lt1>
        <a:dk2>
          <a:srgbClr val="D65700"/>
        </a:dk2>
        <a:lt2>
          <a:srgbClr val="B2B2B2"/>
        </a:lt2>
        <a:accent1>
          <a:srgbClr val="B8E9EE"/>
        </a:accent1>
        <a:accent2>
          <a:srgbClr val="FFCC00"/>
        </a:accent2>
        <a:accent3>
          <a:srgbClr val="D3E5D3"/>
        </a:accent3>
        <a:accent4>
          <a:srgbClr val="2A2A83"/>
        </a:accent4>
        <a:accent5>
          <a:srgbClr val="D8F2F5"/>
        </a:accent5>
        <a:accent6>
          <a:srgbClr val="E5B700"/>
        </a:accent6>
        <a:hlink>
          <a:srgbClr val="00808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BB2"/>
        </a:dk1>
        <a:lt1>
          <a:srgbClr val="CCFFCC"/>
        </a:lt1>
        <a:dk2>
          <a:srgbClr val="003366"/>
        </a:dk2>
        <a:lt2>
          <a:srgbClr val="C0C0C0"/>
        </a:lt2>
        <a:accent1>
          <a:srgbClr val="FFFFFF"/>
        </a:accent1>
        <a:accent2>
          <a:srgbClr val="009900"/>
        </a:accent2>
        <a:accent3>
          <a:srgbClr val="E2FFE2"/>
        </a:accent3>
        <a:accent4>
          <a:srgbClr val="003199"/>
        </a:accent4>
        <a:accent5>
          <a:srgbClr val="FFFFFF"/>
        </a:accent5>
        <a:accent6>
          <a:srgbClr val="008900"/>
        </a:accent6>
        <a:hlink>
          <a:srgbClr val="333399"/>
        </a:hlink>
        <a:folHlink>
          <a:srgbClr val="E45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CC"/>
        </a:dk1>
        <a:lt1>
          <a:srgbClr val="CCECFF"/>
        </a:lt1>
        <a:dk2>
          <a:srgbClr val="006666"/>
        </a:dk2>
        <a:lt2>
          <a:srgbClr val="C0C0C0"/>
        </a:lt2>
        <a:accent1>
          <a:srgbClr val="FFFF99"/>
        </a:accent1>
        <a:accent2>
          <a:srgbClr val="FFCCFF"/>
        </a:accent2>
        <a:accent3>
          <a:srgbClr val="E2F4FF"/>
        </a:accent3>
        <a:accent4>
          <a:srgbClr val="0000AF"/>
        </a:accent4>
        <a:accent5>
          <a:srgbClr val="FFFFCA"/>
        </a:accent5>
        <a:accent6>
          <a:srgbClr val="E5B7E5"/>
        </a:accent6>
        <a:hlink>
          <a:srgbClr val="CC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5A5A86"/>
        </a:dk2>
        <a:lt2>
          <a:srgbClr val="C0C0C0"/>
        </a:lt2>
        <a:accent1>
          <a:srgbClr val="D5E9F7"/>
        </a:accent1>
        <a:accent2>
          <a:srgbClr val="FFCC00"/>
        </a:accent2>
        <a:accent3>
          <a:srgbClr val="FFFFE2"/>
        </a:accent3>
        <a:accent4>
          <a:srgbClr val="000000"/>
        </a:accent4>
        <a:accent5>
          <a:srgbClr val="E6F2FA"/>
        </a:accent5>
        <a:accent6>
          <a:srgbClr val="E5B700"/>
        </a:accent6>
        <a:hlink>
          <a:srgbClr val="CC3300"/>
        </a:hlink>
        <a:folHlink>
          <a:srgbClr val="007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6666"/>
        </a:dk1>
        <a:lt1>
          <a:srgbClr val="FFECD9"/>
        </a:lt1>
        <a:dk2>
          <a:srgbClr val="000099"/>
        </a:dk2>
        <a:lt2>
          <a:srgbClr val="B2B2B2"/>
        </a:lt2>
        <a:accent1>
          <a:srgbClr val="EAEAEA"/>
        </a:accent1>
        <a:accent2>
          <a:srgbClr val="FF6600"/>
        </a:accent2>
        <a:accent3>
          <a:srgbClr val="FFF4E9"/>
        </a:accent3>
        <a:accent4>
          <a:srgbClr val="005757"/>
        </a:accent4>
        <a:accent5>
          <a:srgbClr val="F2F2F2"/>
        </a:accent5>
        <a:accent6>
          <a:srgbClr val="E55B00"/>
        </a:accent6>
        <a:hlink>
          <a:srgbClr val="0066FF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85884"/>
        </a:dk1>
        <a:lt1>
          <a:srgbClr val="DDDDDD"/>
        </a:lt1>
        <a:dk2>
          <a:srgbClr val="000000"/>
        </a:dk2>
        <a:lt2>
          <a:srgbClr val="969696"/>
        </a:lt2>
        <a:accent1>
          <a:srgbClr val="FFFFCC"/>
        </a:accent1>
        <a:accent2>
          <a:srgbClr val="99CC00"/>
        </a:accent2>
        <a:accent3>
          <a:srgbClr val="EBEBEB"/>
        </a:accent3>
        <a:accent4>
          <a:srgbClr val="4B4B71"/>
        </a:accent4>
        <a:accent5>
          <a:srgbClr val="FFFFE2"/>
        </a:accent5>
        <a:accent6>
          <a:srgbClr val="89B700"/>
        </a:accent6>
        <a:hlink>
          <a:srgbClr val="FF3300"/>
        </a:hlink>
        <a:folHlink>
          <a:srgbClr val="6E3B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3399"/>
        </a:dk1>
        <a:lt1>
          <a:srgbClr val="FFD9D9"/>
        </a:lt1>
        <a:dk2>
          <a:srgbClr val="00716E"/>
        </a:dk2>
        <a:lt2>
          <a:srgbClr val="C0C0C0"/>
        </a:lt2>
        <a:accent1>
          <a:srgbClr val="AED2BA"/>
        </a:accent1>
        <a:accent2>
          <a:srgbClr val="FF9933"/>
        </a:accent2>
        <a:accent3>
          <a:srgbClr val="FFE9E9"/>
        </a:accent3>
        <a:accent4>
          <a:srgbClr val="2A2A83"/>
        </a:accent4>
        <a:accent5>
          <a:srgbClr val="D3E5D9"/>
        </a:accent5>
        <a:accent6>
          <a:srgbClr val="E5892D"/>
        </a:accent6>
        <a:hlink>
          <a:srgbClr val="CC330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CDESIGNJ</Template>
  <TotalTime>0</TotalTime>
  <Words>4496</Words>
  <Application>WPS 演示</Application>
  <PresentationFormat>在屏幕上显示</PresentationFormat>
  <Paragraphs>452</Paragraphs>
  <Slides>39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8</vt:i4>
      </vt:variant>
      <vt:variant>
        <vt:lpstr>幻灯片标题</vt:lpstr>
      </vt:variant>
      <vt:variant>
        <vt:i4>39</vt:i4>
      </vt:variant>
    </vt:vector>
  </HeadingPairs>
  <TitlesOfParts>
    <vt:vector size="67" baseType="lpstr">
      <vt:lpstr>Arial</vt:lpstr>
      <vt:lpstr>宋体</vt:lpstr>
      <vt:lpstr>Wingdings</vt:lpstr>
      <vt:lpstr>Times New Roman</vt:lpstr>
      <vt:lpstr>Wingdings 2</vt:lpstr>
      <vt:lpstr>华文新魏</vt:lpstr>
      <vt:lpstr>华文琥珀</vt:lpstr>
      <vt:lpstr>华文彩云</vt:lpstr>
      <vt:lpstr>幼圆</vt:lpstr>
      <vt:lpstr>楷体_GB2312</vt:lpstr>
      <vt:lpstr>华文细黑</vt:lpstr>
      <vt:lpstr>Verdana</vt:lpstr>
      <vt:lpstr>黑体</vt:lpstr>
      <vt:lpstr>隶书</vt:lpstr>
      <vt:lpstr>Garamond</vt:lpstr>
      <vt:lpstr>Tahoma</vt:lpstr>
      <vt:lpstr>华文行楷</vt:lpstr>
      <vt:lpstr>微软雅黑</vt:lpstr>
      <vt:lpstr>Arial Unicode MS</vt:lpstr>
      <vt:lpstr>砖雕艺术</vt:lpstr>
      <vt:lpstr>PowerPoint.Slide.8</vt:lpstr>
      <vt:lpstr>PowerPoint.Slide.8</vt:lpstr>
      <vt:lpstr>PowerPoint.Slide.8</vt:lpstr>
      <vt:lpstr>PowerPoint.Slide.8</vt:lpstr>
      <vt:lpstr>PowerPoint.Slide.8</vt:lpstr>
      <vt:lpstr>PowerPoint.Slide.8</vt:lpstr>
      <vt:lpstr>Paint.Picture</vt:lpstr>
      <vt:lpstr>PowerPoint.Slide.8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www.5156edu.com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陈泽滨</dc:creator>
  <cp:keywords>www.5156edu.com</cp:keywords>
  <cp:category>www.5156edu.com</cp:category>
  <cp:lastModifiedBy>Administrator</cp:lastModifiedBy>
  <cp:revision>120</cp:revision>
  <dcterms:created xsi:type="dcterms:W3CDTF">2005-09-12T15:12:50Z</dcterms:created>
  <dcterms:modified xsi:type="dcterms:W3CDTF">2017-10-20T09:35:34Z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2052-10.1.0.6875</vt:lpwstr>
  </property>
</Properties>
</file>