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8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副标题 409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4100" name="图片 4099" descr="校徽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964" t="5424" r="1563" b="14906"/>
          <a:stretch>
            <a:fillRect/>
          </a:stretch>
        </p:blipFill>
        <p:spPr>
          <a:xfrm>
            <a:off x="2843213" y="6311900"/>
            <a:ext cx="576262" cy="54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直接连接符 4100"/>
          <p:cNvSpPr/>
          <p:nvPr/>
        </p:nvSpPr>
        <p:spPr>
          <a:xfrm flipV="1">
            <a:off x="468313" y="6237288"/>
            <a:ext cx="8207375" cy="0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2" name="文本框 4101"/>
          <p:cNvSpPr txBox="1"/>
          <p:nvPr/>
        </p:nvSpPr>
        <p:spPr>
          <a:xfrm>
            <a:off x="3708400" y="6278563"/>
            <a:ext cx="49672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dirty="0">
                <a:latin typeface="方正行楷简体" panose="02010601030101010101" pitchFamily="2" charset="-122"/>
                <a:ea typeface="方正行楷简体" panose="02010601030101010101" pitchFamily="2" charset="-122"/>
              </a:rPr>
              <a:t>新   湖   镇   中   学</a:t>
            </a:r>
            <a:endParaRPr lang="zh-CN" altLang="en-US" sz="3200" dirty="0"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66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466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pic>
        <p:nvPicPr>
          <p:cNvPr id="6148" name="图片 6147" descr="校徽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964" t="5424" r="1563" b="14906"/>
          <a:stretch>
            <a:fillRect/>
          </a:stretch>
        </p:blipFill>
        <p:spPr>
          <a:xfrm>
            <a:off x="2843213" y="6311900"/>
            <a:ext cx="576262" cy="54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直接连接符 6148"/>
          <p:cNvSpPr/>
          <p:nvPr/>
        </p:nvSpPr>
        <p:spPr>
          <a:xfrm flipV="1">
            <a:off x="468313" y="6237288"/>
            <a:ext cx="8207375" cy="0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50" name="文本框 6149"/>
          <p:cNvSpPr txBox="1"/>
          <p:nvPr/>
        </p:nvSpPr>
        <p:spPr>
          <a:xfrm>
            <a:off x="3708400" y="6278563"/>
            <a:ext cx="49672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dirty="0">
                <a:latin typeface="方正行楷简体" panose="02010601030101010101" pitchFamily="2" charset="-122"/>
                <a:ea typeface="方正行楷简体" panose="02010601030101010101" pitchFamily="2" charset="-122"/>
              </a:rPr>
              <a:t>新   湖   镇   中   学</a:t>
            </a:r>
            <a:endParaRPr lang="zh-CN" altLang="en-US" sz="3200" dirty="0"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3341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3341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66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466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3341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3341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341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31" name="图片 1030" descr="校徽"/>
          <p:cNvPicPr>
            <a:picLocks noChangeAspect="1"/>
          </p:cNvPicPr>
          <p:nvPr/>
        </p:nvPicPr>
        <p:blipFill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964" t="5424" r="1563" b="14906"/>
          <a:stretch>
            <a:fillRect/>
          </a:stretch>
        </p:blipFill>
        <p:spPr>
          <a:xfrm>
            <a:off x="2843213" y="6311900"/>
            <a:ext cx="576262" cy="54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" name="直接连接符 1033"/>
          <p:cNvSpPr/>
          <p:nvPr/>
        </p:nvSpPr>
        <p:spPr>
          <a:xfrm flipV="1">
            <a:off x="468313" y="6237288"/>
            <a:ext cx="8207375" cy="0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5" name="文本框 1034"/>
          <p:cNvSpPr txBox="1"/>
          <p:nvPr/>
        </p:nvSpPr>
        <p:spPr>
          <a:xfrm>
            <a:off x="3708400" y="6278563"/>
            <a:ext cx="50403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dirty="0">
                <a:latin typeface="方正行楷简体" panose="02010601030101010101" pitchFamily="2" charset="-122"/>
                <a:ea typeface="方正行楷简体" panose="02010601030101010101" pitchFamily="2" charset="-122"/>
              </a:rPr>
              <a:t>新   湖   镇   中   学</a:t>
            </a:r>
            <a:endParaRPr lang="zh-CN" altLang="en-US" sz="3200" dirty="0"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3416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5124" name="图片 5123" descr="校徽"/>
          <p:cNvPicPr>
            <a:picLocks noChangeAspect="1"/>
          </p:cNvPicPr>
          <p:nvPr/>
        </p:nvPicPr>
        <p:blipFill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964" t="5424" r="1563" b="14906"/>
          <a:stretch>
            <a:fillRect/>
          </a:stretch>
        </p:blipFill>
        <p:spPr>
          <a:xfrm>
            <a:off x="2843213" y="6311900"/>
            <a:ext cx="576262" cy="54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直接连接符 5124"/>
          <p:cNvSpPr/>
          <p:nvPr/>
        </p:nvSpPr>
        <p:spPr>
          <a:xfrm flipV="1">
            <a:off x="468313" y="6237288"/>
            <a:ext cx="8207375" cy="0"/>
          </a:xfrm>
          <a:prstGeom prst="line">
            <a:avLst/>
          </a:prstGeom>
          <a:ln w="57150" cap="flat" cmpd="thinThick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6" name="文本框 5125"/>
          <p:cNvSpPr txBox="1"/>
          <p:nvPr/>
        </p:nvSpPr>
        <p:spPr>
          <a:xfrm>
            <a:off x="3708400" y="6278563"/>
            <a:ext cx="50403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200" dirty="0">
                <a:latin typeface="方正行楷简体" panose="02010601030101010101" pitchFamily="2" charset="-122"/>
                <a:ea typeface="方正行楷简体" panose="02010601030101010101" pitchFamily="2" charset="-122"/>
              </a:rPr>
              <a:t>新   湖   镇   中   学</a:t>
            </a:r>
            <a:endParaRPr lang="zh-CN" altLang="en-US" sz="3200" dirty="0">
              <a:latin typeface="方正行楷简体" panose="02010601030101010101" pitchFamily="2" charset="-122"/>
              <a:ea typeface="方正行楷简体" panose="02010601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microsoft.com/office/2007/relationships/media" Target="file:///E:\&#38899;&#20048;\&#20048;&#26354;\&#30524;&#27882;.MP3" TargetMode="External"/><Relationship Id="rId1" Type="http://schemas.openxmlformats.org/officeDocument/2006/relationships/audio" Target="file:///E:\&#38899;&#20048;\&#20048;&#26354;\&#30524;&#27882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2.png"/><Relationship Id="rId3" Type="http://schemas.microsoft.com/office/2007/relationships/media" Target="file:///E:\&#38899;&#20048;\&#20048;&#26354;\&#31179;&#26085;&#31169;&#35821;.mp3" TargetMode="External"/><Relationship Id="rId2" Type="http://schemas.openxmlformats.org/officeDocument/2006/relationships/audio" Target="file:///E:\&#38899;&#20048;\&#20048;&#26354;\&#31179;&#26085;&#31169;&#35821;.mp3" TargetMode="Externa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 rot="5400000">
            <a:off x="7381875" y="4200525"/>
            <a:ext cx="1771650" cy="838200"/>
          </a:xfrm>
          <a:prstGeom prst="rect">
            <a:avLst/>
          </a:prstGeom>
        </p:spPr>
        <p:txBody>
          <a:bodyPr vert="eaVert"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6600" b="1">
                <a:ln w="12700" cap="flat" cmpd="sng">
                  <a:solidFill>
                    <a:srgbClr val="C4B59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53882" dir="2699999" algn="ctr" rotWithShape="0">
                    <a:srgbClr val="CBCBCB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鲁迅</a:t>
            </a:r>
            <a:endParaRPr lang="zh-CN" altLang="en-US" sz="6600" b="1">
              <a:ln w="12700" cap="flat" cmpd="sng">
                <a:solidFill>
                  <a:srgbClr val="C4B59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53882" dir="2699999" algn="ctr" rotWithShape="0">
                  <a:srgbClr val="CBCBCB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171" name="矩形 7170"/>
          <p:cNvSpPr/>
          <p:nvPr/>
        </p:nvSpPr>
        <p:spPr>
          <a:xfrm rot="5400000">
            <a:off x="4706938" y="1782763"/>
            <a:ext cx="3686175" cy="1219200"/>
          </a:xfrm>
          <a:prstGeom prst="rect">
            <a:avLst/>
          </a:prstGeom>
        </p:spPr>
        <p:txBody>
          <a:bodyPr vert="eaVert"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9600" b="1">
                <a:ln w="12700" cap="flat" cmpd="sng">
                  <a:solidFill>
                    <a:srgbClr val="C4B59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53882" dir="2699999" algn="ctr" rotWithShape="0">
                    <a:srgbClr val="CBCBCB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孔乙己</a:t>
            </a:r>
            <a:endParaRPr lang="zh-CN" altLang="en-US" sz="9600" b="1">
              <a:ln w="12700" cap="flat" cmpd="sng">
                <a:solidFill>
                  <a:srgbClr val="C4B596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53882" dir="2699999" algn="ctr" rotWithShape="0">
                  <a:srgbClr val="CBCBCB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172" name="眼泪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5943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603875" cy="6237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内容占位符 16385" descr="咸亨酒店"/>
          <p:cNvPicPr>
            <a:picLocks noChangeAspect="1"/>
          </p:cNvPicPr>
          <p:nvPr>
            <p:ph idx="1"/>
          </p:nvPr>
        </p:nvPicPr>
        <p:blipFill>
          <a:blip r:embed="rId1"/>
          <a:srcRect l="16438" t="12633" r="24623"/>
          <a:stretch>
            <a:fillRect/>
          </a:stretch>
        </p:blipFill>
        <p:spPr>
          <a:xfrm>
            <a:off x="1835150" y="549275"/>
            <a:ext cx="5410200" cy="5759450"/>
          </a:xfrm>
          <a:solidFill>
            <a:srgbClr val="FF0000">
              <a:alpha val="100000"/>
            </a:srgbClr>
          </a:solidFill>
          <a:ln/>
        </p:spPr>
      </p:pic>
      <p:sp>
        <p:nvSpPr>
          <p:cNvPr id="16387" name="文本框 16386"/>
          <p:cNvSpPr txBox="1"/>
          <p:nvPr/>
        </p:nvSpPr>
        <p:spPr>
          <a:xfrm>
            <a:off x="6156325" y="1771650"/>
            <a:ext cx="7191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CC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北</a:t>
            </a:r>
            <a:endParaRPr lang="zh-CN" altLang="en-US" sz="4000" dirty="0">
              <a:solidFill>
                <a:srgbClr val="0000CC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6156325" y="3860800"/>
            <a:ext cx="647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南</a:t>
            </a:r>
            <a:endParaRPr lang="zh-CN" altLang="en-US" sz="4000" dirty="0">
              <a:solidFill>
                <a:srgbClr val="FF33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2843213" y="1268413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厨房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4643438" y="1195388"/>
            <a:ext cx="1223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仓库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3419475" y="3355975"/>
            <a:ext cx="7921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店堂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4787900" y="3141663"/>
            <a:ext cx="733425" cy="216058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酒座间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2339975" y="5516563"/>
            <a:ext cx="1439863" cy="396875"/>
          </a:xfrm>
          <a:prstGeom prst="rect">
            <a:avLst/>
          </a:prstGeom>
          <a:noFill/>
          <a:ln w="9525">
            <a:noFill/>
          </a:ln>
        </p:spPr>
        <p:txBody>
          <a:bodyPr lIns="0" rIns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曲尺柜台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2266950" y="3932238"/>
            <a:ext cx="10080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Arial" panose="020B0604020202020204" pitchFamily="34" charset="0"/>
              </a:rPr>
              <a:t>帐桌</a:t>
            </a:r>
            <a:endParaRPr lang="zh-CN" altLang="en-US" sz="20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上箭头 16394"/>
          <p:cNvSpPr/>
          <p:nvPr/>
        </p:nvSpPr>
        <p:spPr>
          <a:xfrm>
            <a:off x="3563938" y="5013325"/>
            <a:ext cx="576262" cy="1077913"/>
          </a:xfrm>
          <a:prstGeom prst="upArrow">
            <a:avLst>
              <a:gd name="adj1" fmla="val 50000"/>
              <a:gd name="adj2" fmla="val 46763"/>
            </a:avLst>
          </a:prstGeom>
          <a:solidFill>
            <a:srgbClr val="FF0000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6396" name="直接连接符 16395"/>
          <p:cNvSpPr/>
          <p:nvPr/>
        </p:nvSpPr>
        <p:spPr>
          <a:xfrm flipH="1" flipV="1">
            <a:off x="2627313" y="3427413"/>
            <a:ext cx="1152525" cy="792162"/>
          </a:xfrm>
          <a:prstGeom prst="line">
            <a:avLst/>
          </a:prstGeom>
          <a:ln w="9525">
            <a:noFill/>
          </a:ln>
        </p:spPr>
      </p:sp>
      <p:sp>
        <p:nvSpPr>
          <p:cNvPr id="16397" name="右箭头 16396"/>
          <p:cNvSpPr/>
          <p:nvPr/>
        </p:nvSpPr>
        <p:spPr>
          <a:xfrm>
            <a:off x="3708400" y="4508500"/>
            <a:ext cx="1225550" cy="647700"/>
          </a:xfrm>
          <a:prstGeom prst="rightArrow">
            <a:avLst>
              <a:gd name="adj1" fmla="val 50000"/>
              <a:gd name="adj2" fmla="val 4730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6398" name="文本框 16397"/>
          <p:cNvSpPr txBox="1"/>
          <p:nvPr/>
        </p:nvSpPr>
        <p:spPr>
          <a:xfrm>
            <a:off x="2771775" y="6092825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u="sng" dirty="0">
                <a:solidFill>
                  <a:srgbClr val="9900FF"/>
                </a:solidFill>
                <a:latin typeface="Arial" panose="020B0604020202020204" pitchFamily="34" charset="0"/>
                <a:ea typeface="黑体" panose="02010600030101010101" pitchFamily="49" charset="-122"/>
              </a:rPr>
              <a:t>长衫主顾</a:t>
            </a:r>
            <a:endParaRPr lang="zh-CN" altLang="en-US" sz="3600" b="1" u="sng" dirty="0">
              <a:solidFill>
                <a:srgbClr val="9900FF"/>
              </a:solidFill>
              <a:latin typeface="Arial" panose="020B0604020202020204" pitchFamily="34" charset="0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609600" y="152400"/>
            <a:ext cx="5029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朗读课文整体感知</a:t>
            </a:r>
            <a:endParaRPr lang="zh-CN" altLang="en-US" sz="40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838200" y="1143000"/>
            <a:ext cx="80772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小说是如何在有限的空间内（咸亨酒店）展现人物一生的悲惨遭遇的？</a:t>
            </a:r>
            <a:r>
              <a:rPr lang="zh-CN" altLang="en-US" sz="2000" dirty="0">
                <a:latin typeface="宋体" panose="02010600030101010101" pitchFamily="2" charset="-122"/>
                <a:ea typeface="楷体_GB2312" panose="02010609030101010101" pitchFamily="49" charset="-122"/>
              </a:rPr>
              <a:t>（</a:t>
            </a:r>
            <a:r>
              <a:rPr lang="zh-CN" altLang="en-US" sz="2000" b="1" dirty="0">
                <a:solidFill>
                  <a:srgbClr val="FC715A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理清作者思路，划分段落。提示：两大部分。</a:t>
            </a:r>
            <a:r>
              <a:rPr lang="zh-CN" altLang="en-US" sz="2000" dirty="0">
                <a:latin typeface="宋体" panose="02010600030101010101" pitchFamily="2" charset="-122"/>
                <a:ea typeface="楷体_GB2312" panose="02010609030101010101" pitchFamily="49" charset="-122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2" name="矩形 17411"/>
          <p:cNvSpPr/>
          <p:nvPr/>
        </p:nvSpPr>
        <p:spPr>
          <a:xfrm>
            <a:off x="914400" y="2133600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第一部分（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－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节）：写孔乙己活动的社会环境。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3" name="矩形 17412"/>
          <p:cNvSpPr/>
          <p:nvPr/>
        </p:nvSpPr>
        <p:spPr>
          <a:xfrm>
            <a:off x="914400" y="27432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第二部分（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－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13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节）：写孔乙己的悲惨遭遇。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4" name="矩形 17413"/>
          <p:cNvSpPr/>
          <p:nvPr/>
        </p:nvSpPr>
        <p:spPr>
          <a:xfrm>
            <a:off x="1066800" y="3276600"/>
            <a:ext cx="640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第一层（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－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9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节）写孔乙己一生的四个片断。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5" name="矩形 17414"/>
          <p:cNvSpPr/>
          <p:nvPr/>
        </p:nvSpPr>
        <p:spPr>
          <a:xfrm>
            <a:off x="1066800" y="5257800"/>
            <a:ext cx="7924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第二层（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－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11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节）写孔乙己断腿后到酒店喝酒，仍遭到</a:t>
            </a:r>
            <a:endParaRPr lang="zh-CN" altLang="en-US" sz="2400" b="1" dirty="0">
              <a:solidFill>
                <a:schemeClr val="hlink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               取笑。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6" name="矩形 17415"/>
          <p:cNvSpPr/>
          <p:nvPr/>
        </p:nvSpPr>
        <p:spPr>
          <a:xfrm>
            <a:off x="1066800" y="6019800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第三层（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12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－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13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节）写孔乙己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的悲惨结局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。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7" name="矩形 17416"/>
          <p:cNvSpPr/>
          <p:nvPr/>
        </p:nvSpPr>
        <p:spPr>
          <a:xfrm>
            <a:off x="1447800" y="3733800"/>
            <a:ext cx="5314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酒客揭短，取笑孔乙己偷东西；</a:t>
            </a:r>
            <a:endParaRPr lang="zh-CN" altLang="en-US" sz="2400" b="1" dirty="0">
              <a:solidFill>
                <a:schemeClr val="hlink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</p:txBody>
      </p:sp>
      <p:sp>
        <p:nvSpPr>
          <p:cNvPr id="17418" name="矩形 17417"/>
          <p:cNvSpPr/>
          <p:nvPr/>
        </p:nvSpPr>
        <p:spPr>
          <a:xfrm>
            <a:off x="1447800" y="4114800"/>
            <a:ext cx="6477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酒客讥笑孔乙己没有进学；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19" name="矩形 17418"/>
          <p:cNvSpPr/>
          <p:nvPr/>
        </p:nvSpPr>
        <p:spPr>
          <a:xfrm>
            <a:off x="1447800" y="4495800"/>
            <a:ext cx="586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孔乙己教小伙计识字；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7420" name="矩形 17419"/>
          <p:cNvSpPr/>
          <p:nvPr/>
        </p:nvSpPr>
        <p:spPr>
          <a:xfrm>
            <a:off x="1447800" y="4876800"/>
            <a:ext cx="47021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）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孔乙己分茴香豆给孩子吃。</a:t>
            </a:r>
            <a:endParaRPr lang="zh-CN" altLang="en-US" sz="2400" b="1" dirty="0">
              <a:solidFill>
                <a:schemeClr val="hlink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6858000" y="3276600"/>
            <a:ext cx="243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</a:rPr>
              <a:t>（开端、发展）</a:t>
            </a:r>
            <a:endParaRPr lang="zh-CN" altLang="en-US" sz="2400" b="1">
              <a:solidFill>
                <a:srgbClr val="FC715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2" name="文本框 17421"/>
          <p:cNvSpPr txBox="1"/>
          <p:nvPr/>
        </p:nvSpPr>
        <p:spPr>
          <a:xfrm>
            <a:off x="5257800" y="5943600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7423" name="文本框 17422"/>
          <p:cNvSpPr txBox="1"/>
          <p:nvPr/>
        </p:nvSpPr>
        <p:spPr>
          <a:xfrm>
            <a:off x="4876800" y="5638800"/>
            <a:ext cx="2343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</a:rPr>
              <a:t>（高潮）</a:t>
            </a:r>
            <a:endParaRPr lang="zh-CN" altLang="en-US" sz="2400" b="1">
              <a:solidFill>
                <a:srgbClr val="FC715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4" name="文本框 17423"/>
          <p:cNvSpPr txBox="1"/>
          <p:nvPr/>
        </p:nvSpPr>
        <p:spPr>
          <a:xfrm>
            <a:off x="6629400" y="60198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</a:rPr>
              <a:t>（结局）</a:t>
            </a:r>
            <a:endParaRPr lang="zh-CN" altLang="en-US" sz="2400" b="1">
              <a:solidFill>
                <a:srgbClr val="FC715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25" name="图片 174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228600"/>
            <a:ext cx="1571625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秋日私语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09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7" name="矩形 17426"/>
          <p:cNvSpPr/>
          <p:nvPr/>
        </p:nvSpPr>
        <p:spPr>
          <a:xfrm>
            <a:off x="7391400" y="2133600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</a:rPr>
              <a:t>序幕</a:t>
            </a: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）</a:t>
            </a:r>
            <a:endParaRPr lang="zh-CN" altLang="en-US" sz="2400" b="1" dirty="0">
              <a:solidFill>
                <a:srgbClr val="FC715A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6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audio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3" grpId="0"/>
      <p:bldP spid="17424" grpId="0"/>
      <p:bldP spid="174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685800" y="228600"/>
            <a:ext cx="2438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8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想一想</a:t>
            </a:r>
            <a:endParaRPr lang="zh-CN" altLang="en-US" sz="48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35" name="矩形 18434"/>
          <p:cNvSpPr/>
          <p:nvPr/>
        </p:nvSpPr>
        <p:spPr>
          <a:xfrm>
            <a:off x="609600" y="99060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solidFill>
                  <a:schemeClr val="tx2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1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．开头三段先说酒店的大概情况，写出孔乙己生活在怎样一个社会环境。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36" name="矩形 18435"/>
          <p:cNvSpPr/>
          <p:nvPr/>
        </p:nvSpPr>
        <p:spPr>
          <a:xfrm>
            <a:off x="609600" y="4616450"/>
            <a:ext cx="8001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solidFill>
                  <a:schemeClr val="tx2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2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．讨论：前３段的描写与叙述，对于孔乙己的出场有何作用？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37" name="矩形 18436"/>
          <p:cNvSpPr/>
          <p:nvPr/>
        </p:nvSpPr>
        <p:spPr>
          <a:xfrm>
            <a:off x="762000" y="5638800"/>
            <a:ext cx="5845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揭示了孔乙己不幸的社会根源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38" name="矩形 18437"/>
          <p:cNvSpPr/>
          <p:nvPr/>
        </p:nvSpPr>
        <p:spPr>
          <a:xfrm>
            <a:off x="533400" y="1828800"/>
            <a:ext cx="53927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FC715A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（提示：作者描写社会风情的有三处）</a:t>
            </a:r>
            <a:endParaRPr lang="zh-CN" altLang="en-US" sz="2400" b="1" dirty="0">
              <a:solidFill>
                <a:srgbClr val="FC715A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39" name="矩形 18438"/>
          <p:cNvSpPr/>
          <p:nvPr/>
        </p:nvSpPr>
        <p:spPr>
          <a:xfrm>
            <a:off x="609600" y="2286000"/>
            <a:ext cx="7848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Ａ、把“短衣帮”与“穿长衫”的喝酒形象作对比，突出了贫      富悬殊、等级森严的社会现实。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40" name="矩形 18439"/>
          <p:cNvSpPr/>
          <p:nvPr/>
        </p:nvSpPr>
        <p:spPr>
          <a:xfrm>
            <a:off x="609600" y="3124200"/>
            <a:ext cx="81486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Ｂ、从“我”的职务的变换，可以窥探掌柜冷酷势利的一面。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8441" name="矩形 18440"/>
          <p:cNvSpPr/>
          <p:nvPr/>
        </p:nvSpPr>
        <p:spPr>
          <a:xfrm>
            <a:off x="609600" y="3581400"/>
            <a:ext cx="7848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Ｃ、掌柜是一副凶脸孔，主顾也没有什么好声气；冷酷的酒店氛围，以小见大，更见世态的炎凉。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0" grpId="0"/>
      <p:bldP spid="184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1219200" y="685800"/>
            <a:ext cx="297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rgbClr val="FC715A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想一想</a:t>
            </a:r>
            <a:endParaRPr lang="zh-CN" altLang="en-US" sz="4400" b="1">
              <a:solidFill>
                <a:srgbClr val="FC715A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459" name="矩形 19458"/>
          <p:cNvSpPr/>
          <p:nvPr/>
        </p:nvSpPr>
        <p:spPr>
          <a:xfrm>
            <a:off x="762000" y="1752600"/>
            <a:ext cx="815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．在第</a:t>
            </a: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4-9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小节中找出反映孔乙己特殊身份的句子。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460" name="矩形 19459"/>
          <p:cNvSpPr/>
          <p:nvPr/>
        </p:nvSpPr>
        <p:spPr>
          <a:xfrm>
            <a:off x="1295400" y="2362200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孔乙已是站着喝酒而穿长衫的惟一的人。”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461" name="矩形 19460"/>
          <p:cNvSpPr/>
          <p:nvPr/>
        </p:nvSpPr>
        <p:spPr>
          <a:xfrm>
            <a:off x="914400" y="2895600"/>
            <a:ext cx="7620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“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站着喝酒”表明孔乙己生活贫困，经济地位和社会地位都和短衣帮一样；“穿长衫”表明他不愿与“短衣帮”为伍，硬摆读书人的架子；“惟一的”点出了孔乙己的特殊性，他与上层人、下层人都有距离。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462" name="矩形 19461"/>
          <p:cNvSpPr/>
          <p:nvPr/>
        </p:nvSpPr>
        <p:spPr>
          <a:xfrm>
            <a:off x="914400" y="4572000"/>
            <a:ext cx="807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．阅读课文第４－</a:t>
            </a: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自然段，看看课文是通过哪几种方法刻画孔乙己形象的。（请找出具体的句子）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463" name="矩形 19462"/>
          <p:cNvSpPr/>
          <p:nvPr/>
        </p:nvSpPr>
        <p:spPr>
          <a:xfrm>
            <a:off x="1371600" y="5715000"/>
            <a:ext cx="6781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外貌描写、语言描写</a:t>
            </a:r>
            <a:r>
              <a:rPr lang="zh-CN" altLang="en-US" sz="11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、动作描写、神态描写</a:t>
            </a:r>
            <a:endParaRPr lang="zh-CN" altLang="en-US" sz="24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Clr>
                <a:schemeClr val="bg1"/>
              </a:buClr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文本框 20481"/>
          <p:cNvSpPr txBox="1"/>
          <p:nvPr/>
        </p:nvSpPr>
        <p:spPr>
          <a:xfrm>
            <a:off x="457200" y="990600"/>
            <a:ext cx="78486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．外貌：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身材高大、清白脸色、夹些伤痕、乱蓬蓬的花白胡子、长衫又脏又破         脸上黑而且瘦、破夹袄、垫一个蒲包，用草绳在肩上挂住。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0483" name="任意多边形 20482"/>
          <p:cNvSpPr/>
          <p:nvPr/>
        </p:nvSpPr>
        <p:spPr>
          <a:xfrm>
            <a:off x="2209800" y="1981200"/>
            <a:ext cx="457200" cy="3048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20000"/>
              </a:spcBef>
              <a:buClr>
                <a:schemeClr val="bg1"/>
              </a:buClr>
            </a:pPr>
            <a:endParaRPr sz="2400" b="1" dirty="0">
              <a:solidFill>
                <a:srgbClr val="198F5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381000" y="457200"/>
            <a:ext cx="327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孔乙己的悲惨遭遇：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4495800" y="22860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（处境悲惨）</a:t>
            </a:r>
            <a:endParaRPr lang="zh-CN" altLang="en-US" sz="2400" b="1">
              <a:solidFill>
                <a:srgbClr val="EE285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矩形 20485"/>
          <p:cNvSpPr/>
          <p:nvPr/>
        </p:nvSpPr>
        <p:spPr>
          <a:xfrm>
            <a:off x="457200" y="2667000"/>
            <a:ext cx="7848600" cy="1370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．语言：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之乎者也、窃书不能算偷、回字有四种写法、多乎哉不多也、跌断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7" name="矩形 20486"/>
          <p:cNvSpPr/>
          <p:nvPr/>
        </p:nvSpPr>
        <p:spPr>
          <a:xfrm>
            <a:off x="533400" y="5105400"/>
            <a:ext cx="80010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latin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</a:rPr>
              <a:t>．神态：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涨红了脸、青筋条条绽出、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笼上一层灰色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8" name="矩形 20487"/>
          <p:cNvSpPr/>
          <p:nvPr/>
        </p:nvSpPr>
        <p:spPr>
          <a:xfrm>
            <a:off x="533400" y="4114800"/>
            <a:ext cx="4572000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</a:rPr>
              <a:t>．动作：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排、摸、罩、“走”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3505200" y="3581400"/>
            <a:ext cx="472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（迂腐、自命清高、自欺欺人）</a:t>
            </a:r>
            <a:endParaRPr lang="zh-CN" altLang="en-US" sz="2400" b="1">
              <a:solidFill>
                <a:srgbClr val="EE285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0" name="文本框 20489"/>
          <p:cNvSpPr txBox="1"/>
          <p:nvPr/>
        </p:nvSpPr>
        <p:spPr>
          <a:xfrm>
            <a:off x="3124200" y="4419600"/>
            <a:ext cx="5486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（经济状况每况愈下而又嗜酒成性，善良诚恳）</a:t>
            </a:r>
            <a:endParaRPr lang="zh-CN" altLang="en-US" sz="2400" b="1">
              <a:solidFill>
                <a:srgbClr val="EE285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4343400" y="5638800"/>
            <a:ext cx="4495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（灵魂深处的疮疤被戳痛时骤形于色的神态）</a:t>
            </a:r>
            <a:endParaRPr lang="zh-CN" altLang="en-US" sz="2400" b="1">
              <a:solidFill>
                <a:srgbClr val="EE285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21505"/>
          <p:cNvSpPr/>
          <p:nvPr/>
        </p:nvSpPr>
        <p:spPr>
          <a:xfrm>
            <a:off x="838200" y="1219200"/>
            <a:ext cx="754538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．“有一天，大约是中秋前的两三天”“中秋过后，秋风是一天比一天凉”这里的描写对推动故事情节的发展和表达中心有什么作用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？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827088" y="188913"/>
            <a:ext cx="297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想一想</a:t>
            </a:r>
            <a:endParaRPr lang="zh-CN" altLang="en-US" sz="44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1508" name="矩形 21507"/>
          <p:cNvSpPr/>
          <p:nvPr/>
        </p:nvSpPr>
        <p:spPr>
          <a:xfrm>
            <a:off x="971550" y="3657600"/>
            <a:ext cx="7086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>
                <a:latin typeface="宋体" panose="02010600030101010101" pitchFamily="2" charset="-122"/>
                <a:ea typeface="楷体_GB2312" panose="02010609030101010101" pitchFamily="49" charset="-122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“孔乙己还欠十九个钱呢”这句话在文中出现了几次有什么作用？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1509" name="矩形 21508"/>
          <p:cNvSpPr/>
          <p:nvPr/>
        </p:nvSpPr>
        <p:spPr>
          <a:xfrm>
            <a:off x="827088" y="2743200"/>
            <a:ext cx="80645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写晚秋的凉意，给孔乙己的末路更增加一种悲凉的气氛，使故事情节达到了高潮，同时预示了孔乙己悲惨的结局。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1510" name="矩形 21509"/>
          <p:cNvSpPr/>
          <p:nvPr/>
        </p:nvSpPr>
        <p:spPr>
          <a:xfrm>
            <a:off x="838200" y="4724400"/>
            <a:ext cx="77724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掌柜只在结帐的时候提起孔乙己，他关心的是自己的收入，人们根本不去过问孔乙己的死活，孔乙己在他们心目中是无足轻重的，反映社会的冷漠，世态炎凉。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22529"/>
          <p:cNvSpPr/>
          <p:nvPr/>
        </p:nvSpPr>
        <p:spPr>
          <a:xfrm>
            <a:off x="900113" y="2060575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．文章最后说“大约孔乙己的确死了。”一句中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“的确”和“大约”矛盾吗？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2531" name="矩形 22530"/>
          <p:cNvSpPr/>
          <p:nvPr/>
        </p:nvSpPr>
        <p:spPr>
          <a:xfrm>
            <a:off x="900113" y="3276600"/>
            <a:ext cx="75438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 </a:t>
            </a: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不矛盾。</a:t>
            </a:r>
            <a:endParaRPr lang="zh-CN" altLang="en-US" sz="2800" b="1" dirty="0">
              <a:solidFill>
                <a:schemeClr val="hlink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 “大约”表示是“我”的猜测，但孔乙己当时已无力维生，加上多年也没有见到，在那样冷酷无情的社会里，孔乙己肯定是活不下去的，所以用“的确”表示“我”猜测的结论。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990600" y="762000"/>
            <a:ext cx="297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想一想</a:t>
            </a:r>
            <a:endParaRPr lang="zh-CN" altLang="en-US" sz="44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23553"/>
          <p:cNvSpPr/>
          <p:nvPr/>
        </p:nvSpPr>
        <p:spPr>
          <a:xfrm>
            <a:off x="900113" y="1524000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6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．正是读书人出身的丁举人，置孔乙己于绝境，作者设计这样的情节有什么用意？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1116013" y="2708275"/>
            <a:ext cx="7543800" cy="3081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8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设计这样的情节尖锐的揭露了科举制度的本质和罪恶。科举制度造成了两种读书人不同的命运，少数爬上去的，成为残酷的压迫者，多数爬不上去的，成为悲惨的牺牲品。读书人为追求功名而苦读经书，不过是拿经书作为敲门砖，一旦爬上去，就根本不讲仁义道德，就是残酷的统治者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1219200" y="457200"/>
            <a:ext cx="297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想一想</a:t>
            </a:r>
            <a:endParaRPr lang="zh-CN" altLang="en-US" sz="44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文本框 24577"/>
          <p:cNvSpPr txBox="1"/>
          <p:nvPr/>
        </p:nvSpPr>
        <p:spPr>
          <a:xfrm>
            <a:off x="1219200" y="609600"/>
            <a:ext cx="2057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议一议</a:t>
            </a:r>
            <a:endParaRPr lang="zh-CN" altLang="en-US" sz="44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579" name="矩形 24578"/>
          <p:cNvSpPr/>
          <p:nvPr/>
        </p:nvSpPr>
        <p:spPr>
          <a:xfrm>
            <a:off x="914400" y="1676400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．这篇小说用第一人称“我”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—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一个小伙计的口吻来写有什么好处？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1042988" y="2743200"/>
            <a:ext cx="7529512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）“我”是孔乙己命运的见证人。小说都是通过“我”的所见所闻所感来写，用第一人称可以使故事显得真实可信。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581" name="矩形 24580"/>
          <p:cNvSpPr/>
          <p:nvPr/>
        </p:nvSpPr>
        <p:spPr>
          <a:xfrm>
            <a:off x="838200" y="4210050"/>
            <a:ext cx="830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</a:t>
            </a:r>
            <a:endParaRPr lang="en-US" altLang="zh-CN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24582" name="图片 24581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304800"/>
            <a:ext cx="1524000" cy="1179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矩形 24582"/>
          <p:cNvSpPr/>
          <p:nvPr/>
        </p:nvSpPr>
        <p:spPr>
          <a:xfrm>
            <a:off x="990600" y="3962400"/>
            <a:ext cx="4013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）可以使故事情节集中。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4584" name="矩形 24583"/>
          <p:cNvSpPr/>
          <p:nvPr/>
        </p:nvSpPr>
        <p:spPr>
          <a:xfrm>
            <a:off x="990600" y="4451350"/>
            <a:ext cx="7467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（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）可以表现周围人对孔乙己的态度，连</a:t>
            </a:r>
            <a:r>
              <a:rPr lang="en-US" altLang="zh-CN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12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岁的小伙计都鄙视孔乙己，更能说明这个社会对不幸者的冷漠，使作品更增加了悲剧的意味。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3" grpId="0"/>
      <p:bldP spid="245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/>
          <p:cNvSpPr txBox="1"/>
          <p:nvPr/>
        </p:nvSpPr>
        <p:spPr>
          <a:xfrm>
            <a:off x="304800" y="228600"/>
            <a:ext cx="2895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rgbClr val="EE285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议一议</a:t>
            </a:r>
            <a:endParaRPr lang="zh-CN" altLang="en-US" sz="4400" b="1">
              <a:solidFill>
                <a:srgbClr val="EE285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457200" y="990600"/>
            <a:ext cx="7467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．小说中多次写到旁人的说笑、哄笑，划出来看看有什么作用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? </a:t>
            </a:r>
            <a:endParaRPr lang="en-US" altLang="zh-CN" sz="2800" b="1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5604" name="矩形 25603"/>
          <p:cNvSpPr/>
          <p:nvPr/>
        </p:nvSpPr>
        <p:spPr>
          <a:xfrm>
            <a:off x="1066800" y="2514600"/>
            <a:ext cx="75295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</a:t>
            </a:r>
            <a:endParaRPr lang="en-US" altLang="zh-CN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5605" name="矩形 25604"/>
          <p:cNvSpPr/>
          <p:nvPr/>
        </p:nvSpPr>
        <p:spPr>
          <a:xfrm>
            <a:off x="457200" y="1905000"/>
            <a:ext cx="7924800" cy="4838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酒店中的人们麻木不仁、自私冷漠，深受封建思想的毒害，他们意识不到自己与孔乙己一样同受着统治阶级的奴役，所以他们对孔乙己这样一个科举的不幸失败者不但没有同情和帮助，相反只有无情的嘲弄，以求得他们劳累而苦闷的劳动生涯中片刻的快乐。这种麻木的笑使孔乙己的悲剧更添悲凉之感。它表明，孔乙己的悲剧不仅是个人的悲剧，也是社会的悲剧。这样，就更加深了小说反封建的意义。</a:t>
            </a:r>
            <a:endParaRPr lang="zh-CN" altLang="en-US" sz="2400" b="1" dirty="0">
              <a:solidFill>
                <a:schemeClr val="hlink"/>
              </a:solidFill>
              <a:latin typeface="宋体" panose="02010600030101010101" pitchFamily="2" charset="-122"/>
              <a:ea typeface="楷体_GB2312" panose="02010609030101010101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     </a:t>
            </a: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孔乙己在肉体和精神上都受尽摧残，他在笑声中出场，又在笑声中走向死亡。“笑声”贯穿全篇，与孔乙己的悲惨遭遇形成强烈对照，深刻地揭露了封建社会的黑暗与冷酷，批判了群众的麻木。</a:t>
            </a:r>
            <a:endParaRPr lang="zh-CN" altLang="en-US" sz="2400" b="1" dirty="0">
              <a:solidFill>
                <a:srgbClr val="EE285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>
              <a:buClr>
                <a:schemeClr val="bg1"/>
              </a:buClr>
            </a:pPr>
            <a:endParaRPr lang="zh-CN" altLang="en-US" sz="2400" b="1" dirty="0">
              <a:solidFill>
                <a:srgbClr val="EE285C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25606" name="图片 25605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600" y="304800"/>
            <a:ext cx="1524000" cy="1179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3581400" y="609600"/>
            <a:ext cx="2362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作者简介</a:t>
            </a:r>
            <a:endParaRPr lang="zh-CN" altLang="en-US" sz="40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8195" name="矩形 8194"/>
          <p:cNvSpPr/>
          <p:nvPr/>
        </p:nvSpPr>
        <p:spPr>
          <a:xfrm>
            <a:off x="762000" y="1622425"/>
            <a:ext cx="7924800" cy="5692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          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鲁迅（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1881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~1936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年），现代伟大文学家、思想家和革命家。原名周树人，字豫才。浙江绍兴人。幼年时受诗书经传的教育，青年时代受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“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进化论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”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影响。后东渡日本学医，又弃医从文，立志用文学来改变落后的国民精神面貌。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1918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月发表现代文学史上第一篇白话文小说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狂人日记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。自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1918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年至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1926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年，陆续创作并出版了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呐喊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、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彷徨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、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野草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、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朝花夕拾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、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华盖集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等专集。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1921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12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月发表的中篇小说</a:t>
            </a:r>
            <a:r>
              <a:rPr lang="en-US" altLang="zh-CN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阿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Q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正传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，是我国现代文学史上最杰出的作品之一。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1927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年至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1935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年期间，创作了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故事新编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和大量杂文。鲁迅杂文具有深沉朴实的革命激情和无可辩驳的逻辑力量，是高度的思想性和完美的艺术性相结合的典范。鲁迅先生一生著译近一千万字。有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《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鲁迅全集</a:t>
            </a:r>
            <a:r>
              <a:rPr lang="en-US" altLang="zh-CN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》</a:t>
            </a:r>
            <a:r>
              <a:rPr lang="zh-CN" altLang="en-US" sz="2400" b="1" dirty="0">
                <a:solidFill>
                  <a:schemeClr val="hlink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行世。</a:t>
            </a: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b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</a:br>
            <a:b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</a:b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8196" name="图片 8195" descr="鲁迅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76200"/>
            <a:ext cx="1627188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457200" y="228600"/>
            <a:ext cx="6858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分组合作，完成孔乙己履历表</a:t>
            </a:r>
            <a:endParaRPr lang="zh-CN" altLang="en-US" sz="40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26681" name="表格 26680"/>
          <p:cNvGraphicFramePr/>
          <p:nvPr/>
        </p:nvGraphicFramePr>
        <p:xfrm>
          <a:off x="0" y="990600"/>
          <a:ext cx="9067800" cy="5646738"/>
        </p:xfrm>
        <a:graphic>
          <a:graphicData uri="http://schemas.openxmlformats.org/drawingml/2006/table">
            <a:tbl>
              <a:tblPr/>
              <a:tblGrid>
                <a:gridCol w="1447800"/>
                <a:gridCol w="2895600"/>
                <a:gridCol w="1676400"/>
                <a:gridCol w="3048000"/>
              </a:tblGrid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dirty="0">
                          <a:ea typeface="楷体_GB2312" panose="02010609030101010101" pitchFamily="49" charset="-122"/>
                        </a:rPr>
                        <a:t> </a:t>
                      </a: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姓       名</a:t>
                      </a:r>
                      <a:endParaRPr lang="zh-CN" altLang="en-US" sz="20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dirty="0">
                          <a:solidFill>
                            <a:srgbClr val="000000"/>
                          </a:solidFill>
                          <a:ea typeface="楷体_GB2312" panose="02010609030101010101" pitchFamily="49" charset="-122"/>
                        </a:rPr>
                        <a:t>    </a:t>
                      </a:r>
                      <a:r>
                        <a:rPr lang="zh-CN" altLang="en-US" sz="2400" dirty="0">
                          <a:solidFill>
                            <a:srgbClr val="000000"/>
                          </a:solidFill>
                          <a:ea typeface="楷体_GB2312" panose="02010609030101010101" pitchFamily="49" charset="-122"/>
                        </a:rPr>
                        <a:t>籍      贯</a:t>
                      </a:r>
                      <a:endParaRPr lang="zh-CN" altLang="en-US" sz="2400">
                        <a:solidFill>
                          <a:srgbClr val="000000"/>
                        </a:solidFill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dirty="0">
                          <a:ea typeface="楷体_GB2312" panose="02010609030101010101" pitchFamily="49" charset="-122"/>
                        </a:rPr>
                        <a:t> </a:t>
                      </a: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年       龄</a:t>
                      </a:r>
                      <a:endParaRPr lang="zh-CN" altLang="en-US" sz="20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dirty="0">
                          <a:ea typeface="楷体_GB2312" panose="02010609030101010101" pitchFamily="49" charset="-122"/>
                        </a:rPr>
                        <a:t>   </a:t>
                      </a:r>
                      <a:r>
                        <a:rPr lang="zh-CN" altLang="en-US" sz="2400" dirty="0">
                          <a:ea typeface="楷体_GB2312" panose="02010609030101010101" pitchFamily="49" charset="-122"/>
                        </a:rPr>
                        <a:t>出生年月</a:t>
                      </a:r>
                      <a:endParaRPr lang="zh-CN" altLang="en-US" sz="24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dirty="0">
                          <a:ea typeface="楷体_GB2312" panose="02010609030101010101" pitchFamily="49" charset="-122"/>
                        </a:rPr>
                        <a:t> </a:t>
                      </a: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学       历</a:t>
                      </a:r>
                      <a:endParaRPr lang="zh-CN" altLang="en-US" sz="20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dirty="0">
                          <a:ea typeface="楷体_GB2312" panose="02010609030101010101" pitchFamily="49" charset="-122"/>
                        </a:rPr>
                        <a:t>身体状况</a:t>
                      </a:r>
                      <a:endParaRPr lang="zh-CN" altLang="en-US" sz="24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000" dirty="0">
                          <a:ea typeface="楷体_GB2312" panose="02010609030101010101" pitchFamily="49" charset="-122"/>
                        </a:rPr>
                        <a:t> </a:t>
                      </a: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特       长</a:t>
                      </a:r>
                      <a:endParaRPr lang="zh-CN" altLang="en-US" sz="20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dirty="0">
                          <a:ea typeface="楷体_GB2312" panose="02010609030101010101" pitchFamily="49" charset="-122"/>
                        </a:rPr>
                        <a:t>   </a:t>
                      </a:r>
                      <a:r>
                        <a:rPr lang="zh-CN" altLang="en-US" sz="2400" dirty="0">
                          <a:ea typeface="楷体_GB2312" panose="02010609030101010101" pitchFamily="49" charset="-122"/>
                        </a:rPr>
                        <a:t>工作单位</a:t>
                      </a:r>
                      <a:endParaRPr lang="zh-CN" altLang="en-US" sz="24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/>
                        <a:t> </a:t>
                      </a:r>
                      <a:endParaRPr lang="zh-CN" altLang="en-US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家庭成员</a:t>
                      </a:r>
                      <a:endParaRPr lang="zh-CN" altLang="en-US" sz="20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908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主要社</a:t>
                      </a:r>
                      <a:endParaRPr lang="zh-CN" altLang="en-US" sz="2000" dirty="0">
                        <a:ea typeface="楷体_GB2312" panose="02010609030101010101" pitchFamily="49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000" dirty="0">
                          <a:ea typeface="楷体_GB2312" panose="02010609030101010101" pitchFamily="49" charset="-122"/>
                        </a:rPr>
                        <a:t>会关系</a:t>
                      </a:r>
                      <a:endParaRPr lang="zh-CN" altLang="en-US" sz="2000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60" name="矩形 26659"/>
          <p:cNvSpPr/>
          <p:nvPr/>
        </p:nvSpPr>
        <p:spPr>
          <a:xfrm>
            <a:off x="2057400" y="1116013"/>
            <a:ext cx="15255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姓孔名不详 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1" name="矩形 26660"/>
          <p:cNvSpPr/>
          <p:nvPr/>
        </p:nvSpPr>
        <p:spPr>
          <a:xfrm>
            <a:off x="7162800" y="1143000"/>
            <a:ext cx="1219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鲁镇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2" name="矩形 26661"/>
          <p:cNvSpPr/>
          <p:nvPr/>
        </p:nvSpPr>
        <p:spPr>
          <a:xfrm>
            <a:off x="2133600" y="1524000"/>
            <a:ext cx="16065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五十多岁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3" name="矩形 26662"/>
          <p:cNvSpPr/>
          <p:nvPr/>
        </p:nvSpPr>
        <p:spPr>
          <a:xfrm>
            <a:off x="7162800" y="1600200"/>
            <a:ext cx="1295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晚清 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664" name="矩形 26663"/>
          <p:cNvSpPr/>
          <p:nvPr/>
        </p:nvSpPr>
        <p:spPr>
          <a:xfrm>
            <a:off x="1752600" y="2182813"/>
            <a:ext cx="20367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半个秀才没捞到 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5" name="矩形 26664"/>
          <p:cNvSpPr/>
          <p:nvPr/>
        </p:nvSpPr>
        <p:spPr>
          <a:xfrm>
            <a:off x="6172200" y="2209800"/>
            <a:ext cx="25479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身材高大、被打致残 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6" name="矩形 26665"/>
          <p:cNvSpPr/>
          <p:nvPr/>
        </p:nvSpPr>
        <p:spPr>
          <a:xfrm>
            <a:off x="1600200" y="2743200"/>
            <a:ext cx="2971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写得一笔好字、会茴字的四种写法 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7" name="矩形 26666"/>
          <p:cNvSpPr/>
          <p:nvPr/>
        </p:nvSpPr>
        <p:spPr>
          <a:xfrm>
            <a:off x="7239000" y="2819400"/>
            <a:ext cx="4397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无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8" name="矩形 26667"/>
          <p:cNvSpPr/>
          <p:nvPr/>
        </p:nvSpPr>
        <p:spPr>
          <a:xfrm>
            <a:off x="4343400" y="3505200"/>
            <a:ext cx="4397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无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69" name="矩形 26668"/>
          <p:cNvSpPr/>
          <p:nvPr/>
        </p:nvSpPr>
        <p:spPr>
          <a:xfrm>
            <a:off x="1447800" y="4038600"/>
            <a:ext cx="66944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小伙计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短暂的“师生”关系（可惜“学生”不认“老师”） 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670" name="矩形 26669"/>
          <p:cNvSpPr/>
          <p:nvPr/>
        </p:nvSpPr>
        <p:spPr>
          <a:xfrm>
            <a:off x="1447800" y="4419600"/>
            <a:ext cx="25447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掌　柜</a:t>
            </a: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买卖关系 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71" name="矩形 26670"/>
          <p:cNvSpPr/>
          <p:nvPr/>
        </p:nvSpPr>
        <p:spPr>
          <a:xfrm>
            <a:off x="1447800" y="4724400"/>
            <a:ext cx="49069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短衣帮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同为“站着喝酒”的“酒友”关系 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672" name="矩形 26671"/>
          <p:cNvSpPr/>
          <p:nvPr/>
        </p:nvSpPr>
        <p:spPr>
          <a:xfrm>
            <a:off x="1447800" y="5105400"/>
            <a:ext cx="40147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邻居小孩</a:t>
            </a: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同分吃茴香豆的关系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6673" name="矩形 26672"/>
          <p:cNvSpPr/>
          <p:nvPr/>
        </p:nvSpPr>
        <p:spPr>
          <a:xfrm>
            <a:off x="1371600" y="5486400"/>
            <a:ext cx="7772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丁举人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同为读书人的关系，偷与被偷，被打与打的关系， “摔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下来”了的可怜虫与“爬上去”了的胜利者之间的关系。 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6674" name="矩形 26673"/>
          <p:cNvSpPr/>
          <p:nvPr/>
        </p:nvSpPr>
        <p:spPr>
          <a:xfrm>
            <a:off x="1447800" y="6172200"/>
            <a:ext cx="7086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咸亨酒店所有的人</a:t>
            </a: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嘲笑与被嘲笑的关系 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26675" name="图片 26674" descr="000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304800"/>
            <a:ext cx="731838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26667" grpId="0"/>
      <p:bldP spid="26668" grpId="0"/>
      <p:bldP spid="26669" grpId="0"/>
      <p:bldP spid="26670" grpId="0"/>
      <p:bldP spid="26671" grpId="0"/>
      <p:bldP spid="26672" grpId="0"/>
      <p:bldP spid="26673" grpId="0"/>
      <p:bldP spid="26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7650" name="表格 27649"/>
          <p:cNvGraphicFramePr/>
          <p:nvPr/>
        </p:nvGraphicFramePr>
        <p:xfrm>
          <a:off x="0" y="152400"/>
          <a:ext cx="8915400" cy="4876800"/>
        </p:xfrm>
        <a:graphic>
          <a:graphicData uri="http://schemas.openxmlformats.org/drawingml/2006/table">
            <a:tbl>
              <a:tblPr/>
              <a:tblGrid>
                <a:gridCol w="2133600"/>
                <a:gridCol w="6781800"/>
              </a:tblGrid>
              <a:tr h="2590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ea typeface="楷体_GB2312" panose="02010609030101010101" pitchFamily="49" charset="-122"/>
                        </a:rPr>
                        <a:t>工作生活经历</a:t>
                      </a:r>
                      <a:endParaRPr lang="zh-CN" altLang="en-US" sz="2400" b="1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just">
                        <a:buNone/>
                      </a:pPr>
                      <a:endParaRPr lang="zh-CN" altLang="en-US" dirty="0">
                        <a:solidFill>
                          <a:schemeClr val="hlink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 dirty="0">
                          <a:ea typeface="楷体_GB2312" panose="02010609030101010101" pitchFamily="49" charset="-122"/>
                        </a:rPr>
                        <a:t>主要工作成就</a:t>
                      </a:r>
                      <a:endParaRPr lang="zh-CN" altLang="en-US" sz="2400" b="1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>
                        <a:solidFill>
                          <a:schemeClr val="hlink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ea typeface="楷体_GB2312" panose="0201060903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ea typeface="楷体_GB2312" panose="02010609030101010101" pitchFamily="49" charset="-122"/>
                        </a:rPr>
                        <a:t>主要优点</a:t>
                      </a:r>
                      <a:endParaRPr lang="zh-CN" altLang="en-US" sz="2400" b="1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>
                        <a:solidFill>
                          <a:schemeClr val="hlink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ea typeface="楷体_GB2312" panose="02010609030101010101" pitchFamily="49" charset="-122"/>
                        </a:rPr>
                        <a:t>    </a:t>
                      </a:r>
                      <a:r>
                        <a:rPr lang="zh-CN" altLang="en-US" sz="2400" b="1" dirty="0">
                          <a:ea typeface="楷体_GB2312" panose="02010609030101010101" pitchFamily="49" charset="-122"/>
                        </a:rPr>
                        <a:t>主要缺点</a:t>
                      </a:r>
                      <a:endParaRPr lang="zh-CN" altLang="en-US" sz="2400" b="1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>
                        <a:solidFill>
                          <a:schemeClr val="hlink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 dirty="0">
                          <a:ea typeface="楷体_GB2312" panose="02010609030101010101" pitchFamily="49" charset="-122"/>
                        </a:rPr>
                        <a:t>      </a:t>
                      </a:r>
                      <a:r>
                        <a:rPr lang="zh-CN" altLang="en-US" sz="2400" b="1" dirty="0">
                          <a:ea typeface="楷体_GB2312" panose="02010609030101010101" pitchFamily="49" charset="-122"/>
                        </a:rPr>
                        <a:t>总评价</a:t>
                      </a:r>
                      <a:endParaRPr lang="zh-CN" altLang="en-US" sz="2400" b="1">
                        <a:ea typeface="楷体_GB2312" panose="0201060903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>
                        <a:solidFill>
                          <a:schemeClr val="hlink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矩形 27669"/>
          <p:cNvSpPr/>
          <p:nvPr/>
        </p:nvSpPr>
        <p:spPr>
          <a:xfrm>
            <a:off x="0" y="5105400"/>
            <a:ext cx="90678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33400" algn="just">
              <a:buClr>
                <a:schemeClr val="bg1"/>
              </a:buClr>
            </a:pP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填表说明：</a:t>
            </a:r>
            <a:endParaRPr lang="zh-CN" altLang="en-US" b="1" dirty="0">
              <a:solidFill>
                <a:srgbClr val="EE285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3400" algn="just" eaLnBrk="0" hangingPunct="0">
              <a:buClr>
                <a:schemeClr val="bg1"/>
              </a:buClr>
            </a:pPr>
            <a:r>
              <a:rPr lang="en-US" altLang="zh-CN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①</a:t>
            </a: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社会关系</a:t>
            </a:r>
            <a:r>
              <a:rPr lang="en-US" altLang="zh-CN" b="1">
                <a:solidFill>
                  <a:srgbClr val="EE285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是指小说中与孔乙己发生联系的人物。（注明关系）</a:t>
            </a:r>
            <a:endParaRPr lang="zh-CN" altLang="en-US" b="1" dirty="0">
              <a:solidFill>
                <a:srgbClr val="EE285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3400" algn="just" eaLnBrk="0" hangingPunct="0">
              <a:buClr>
                <a:schemeClr val="bg1"/>
              </a:buClr>
            </a:pPr>
            <a:r>
              <a:rPr lang="en-US" altLang="zh-CN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②</a:t>
            </a: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生活经历</a:t>
            </a:r>
            <a:r>
              <a:rPr lang="en-US" altLang="zh-CN" b="1">
                <a:solidFill>
                  <a:srgbClr val="EE285C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是指小说中孔乙己做过的一些事，表达准确清楚，可根据课文中</a:t>
            </a:r>
            <a:endParaRPr lang="zh-CN" altLang="en-US" b="1" dirty="0">
              <a:solidFill>
                <a:srgbClr val="EE285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3400" algn="just" eaLnBrk="0" hangingPunct="0">
              <a:buClr>
                <a:schemeClr val="bg1"/>
              </a:buClr>
            </a:pP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语言，也可以自己概括。</a:t>
            </a:r>
            <a:endParaRPr lang="zh-CN" altLang="en-US" b="1" dirty="0">
              <a:solidFill>
                <a:srgbClr val="EE285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533400" eaLnBrk="0" hangingPunct="0">
              <a:buClr>
                <a:schemeClr val="bg1"/>
              </a:buClr>
            </a:pPr>
            <a:r>
              <a:rPr lang="en-US" altLang="zh-CN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③</a:t>
            </a:r>
            <a:r>
              <a:rPr lang="zh-CN" altLang="en-US" b="1" dirty="0">
                <a:solidFill>
                  <a:srgbClr val="EE285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注意将课文中有关孔乙己的信息都要罗列显示出来。 </a:t>
            </a:r>
            <a:endParaRPr lang="zh-CN" altLang="en-US" b="1" dirty="0">
              <a:solidFill>
                <a:srgbClr val="EE285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671" name="矩形 27670"/>
          <p:cNvSpPr/>
          <p:nvPr/>
        </p:nvSpPr>
        <p:spPr>
          <a:xfrm>
            <a:off x="2057400" y="228600"/>
            <a:ext cx="31242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①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读过书</a:t>
            </a:r>
            <a:r>
              <a:rPr lang="en-US" altLang="zh-CN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终于但没有进学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672" name="矩形 27671"/>
          <p:cNvSpPr/>
          <p:nvPr/>
        </p:nvSpPr>
        <p:spPr>
          <a:xfrm>
            <a:off x="1544638" y="533400"/>
            <a:ext cx="77279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②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替人家钞钞书，连人和书籍纸张笔砚一齐失踪（顺手牵羊） 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673" name="矩形 27672"/>
          <p:cNvSpPr/>
          <p:nvPr/>
        </p:nvSpPr>
        <p:spPr>
          <a:xfrm>
            <a:off x="2057400" y="838200"/>
            <a:ext cx="350678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③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偶然做些窃书的事，被吊打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7674" name="矩形 27673"/>
          <p:cNvSpPr/>
          <p:nvPr/>
        </p:nvSpPr>
        <p:spPr>
          <a:xfrm>
            <a:off x="2057400" y="1066800"/>
            <a:ext cx="3595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④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常去咸酒店喝酒，受人嘲笑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5" name="矩形 27674"/>
          <p:cNvSpPr/>
          <p:nvPr/>
        </p:nvSpPr>
        <p:spPr>
          <a:xfrm>
            <a:off x="2057400" y="1371600"/>
            <a:ext cx="25733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⑤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分茴香豆给孩子吃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6" name="矩形 27675"/>
          <p:cNvSpPr/>
          <p:nvPr/>
        </p:nvSpPr>
        <p:spPr>
          <a:xfrm>
            <a:off x="2057400" y="1676400"/>
            <a:ext cx="20621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⑥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教小伙计识字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7" name="矩形 27676"/>
          <p:cNvSpPr/>
          <p:nvPr/>
        </p:nvSpPr>
        <p:spPr>
          <a:xfrm>
            <a:off x="2057400" y="1981200"/>
            <a:ext cx="53848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⑦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因偷丁举人家的东西，被丁举人打断了腿。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8" name="矩形 27677"/>
          <p:cNvSpPr/>
          <p:nvPr/>
        </p:nvSpPr>
        <p:spPr>
          <a:xfrm>
            <a:off x="2057400" y="2362200"/>
            <a:ext cx="64849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⑧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用手走来喝酒</a:t>
            </a: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,(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笑声中出场</a:t>
            </a: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笑声中退场</a:t>
            </a:r>
            <a:r>
              <a:rPr lang="en-US" altLang="zh-CN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,</a:t>
            </a: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用手走着退场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en-US" altLang="zh-CN" sz="20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en-US" altLang="zh-CN" sz="20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9" name="文本框 27678"/>
          <p:cNvSpPr txBox="1"/>
          <p:nvPr/>
        </p:nvSpPr>
        <p:spPr>
          <a:xfrm>
            <a:off x="4419600" y="2819400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一事无成</a:t>
            </a:r>
            <a:endParaRPr lang="zh-CN" altLang="en-US" sz="2000" b="1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7680" name="矩形 27679"/>
          <p:cNvSpPr/>
          <p:nvPr/>
        </p:nvSpPr>
        <p:spPr>
          <a:xfrm>
            <a:off x="3581400" y="3276600"/>
            <a:ext cx="33416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不拖欠酒钱</a:t>
            </a:r>
            <a:r>
              <a:rPr lang="en-US" altLang="zh-CN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 </a:t>
            </a: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善良而且热心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81" name="矩形 27680"/>
          <p:cNvSpPr/>
          <p:nvPr/>
        </p:nvSpPr>
        <p:spPr>
          <a:xfrm>
            <a:off x="2743200" y="3914775"/>
            <a:ext cx="42735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好喝懒做、偷东西、迂腐、死要面子</a:t>
            </a:r>
            <a:endParaRPr lang="zh-CN" altLang="en-US" sz="20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7682" name="矩形 27681"/>
          <p:cNvSpPr/>
          <p:nvPr/>
        </p:nvSpPr>
        <p:spPr>
          <a:xfrm>
            <a:off x="2057400" y="4343400"/>
            <a:ext cx="6883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zh-CN" altLang="en-US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孔乙己是个热衷功名，轻视劳动，好喝懒做，死要面子、迂腐可笑而又有诚实善良一面的读书人。 </a:t>
            </a:r>
            <a:endParaRPr lang="zh-CN" altLang="en-US" sz="2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7683" name="动作按钮: 后退或前一项 27682">
            <a:hlinkClick r:id="" action="ppaction://hlinkshowjump?jump=previousslide"/>
          </p:cNvPr>
          <p:cNvSpPr/>
          <p:nvPr/>
        </p:nvSpPr>
        <p:spPr>
          <a:xfrm>
            <a:off x="8458200" y="6477000"/>
            <a:ext cx="457200" cy="228600"/>
          </a:xfrm>
          <a:prstGeom prst="actionButtonBackPreviou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/>
      <p:bldP spid="27672" grpId="0"/>
      <p:bldP spid="27673" grpId="0"/>
      <p:bldP spid="27674" grpId="0"/>
      <p:bldP spid="27675" grpId="0"/>
      <p:bldP spid="27676" grpId="0"/>
      <p:bldP spid="27677" grpId="0"/>
      <p:bldP spid="27678" grpId="0"/>
      <p:bldP spid="27679" grpId="0"/>
      <p:bldP spid="27680" grpId="0"/>
      <p:bldP spid="27681" grpId="0"/>
      <p:bldP spid="276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28673"/>
          <p:cNvSpPr txBox="1"/>
          <p:nvPr/>
        </p:nvSpPr>
        <p:spPr>
          <a:xfrm>
            <a:off x="1371600" y="533400"/>
            <a:ext cx="3048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总  结：</a:t>
            </a:r>
            <a:endParaRPr lang="zh-CN" altLang="en-US" sz="44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1295400" y="1524000"/>
            <a:ext cx="7162800" cy="3937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3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3600" b="1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这篇小说通过对主人公孔乙己一生悲惨遭遇的描述，深刻反映了封建文化和封建教育对下层知识分子的严重毒害，有力控诉了科举制度的罪恶；也真实的反映了当时群众的冷漠麻木，也使读者从一个侧面认识到封建社会的腐朽和黑暗。</a:t>
            </a:r>
            <a:endParaRPr lang="zh-CN" altLang="en-US" sz="3600" b="1" dirty="0">
              <a:solidFill>
                <a:schemeClr val="hlink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29697"/>
          <p:cNvSpPr/>
          <p:nvPr/>
        </p:nvSpPr>
        <p:spPr>
          <a:xfrm>
            <a:off x="611188" y="2420938"/>
            <a:ext cx="8281987" cy="24558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indent="266700"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</a:rPr>
              <a:t>读者对孔乙己的平价：</a:t>
            </a:r>
            <a:endParaRPr lang="zh-CN" altLang="en-US" sz="2800" b="1" dirty="0">
              <a:latin typeface="Times New Roman" panose="02020603050405020304" pitchFamily="18" charset="0"/>
            </a:endParaRPr>
          </a:p>
          <a:p>
            <a:pPr indent="266700">
              <a:buClr>
                <a:schemeClr val="bg1"/>
              </a:buClr>
            </a:pP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Times New Roman" panose="02020603050405020304" pitchFamily="18" charset="0"/>
              </a:rPr>
              <a:t>．鲁迅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——</a:t>
            </a:r>
            <a:r>
              <a:rPr lang="zh-CN" altLang="en-US" sz="2800" dirty="0">
                <a:latin typeface="Times New Roman" panose="02020603050405020304" pitchFamily="18" charset="0"/>
              </a:rPr>
              <a:t>孔乙己是一个遭社会凉薄的苦人。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latin typeface="Times New Roman" panose="02020603050405020304" pitchFamily="18" charset="0"/>
              </a:rPr>
              <a:t>．叶圣陶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——</a:t>
            </a:r>
            <a:r>
              <a:rPr lang="zh-CN" altLang="en-US" sz="2800" dirty="0">
                <a:latin typeface="Times New Roman" panose="02020603050405020304" pitchFamily="18" charset="0"/>
              </a:rPr>
              <a:t>潦倒、不幸的读书人。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</a:rPr>
              <a:t>．李欧梵</a:t>
            </a:r>
            <a:r>
              <a:rPr lang="en-US" altLang="zh-CN" sz="2800" dirty="0">
                <a:latin typeface="Times New Roman" panose="02020603050405020304" pitchFamily="18" charset="0"/>
              </a:rPr>
              <a:t>[</a:t>
            </a:r>
            <a:r>
              <a:rPr lang="zh-CN" altLang="en-US" sz="2800" dirty="0">
                <a:latin typeface="Times New Roman" panose="02020603050405020304" pitchFamily="18" charset="0"/>
              </a:rPr>
              <a:t>美国，芝加哥大学教授</a:t>
            </a:r>
            <a:r>
              <a:rPr lang="en-US" altLang="zh-CN" sz="2800">
                <a:latin typeface="Times New Roman" panose="02020603050405020304" pitchFamily="18" charset="0"/>
              </a:rPr>
              <a:t>]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——</a:t>
            </a:r>
            <a:r>
              <a:rPr lang="zh-CN" altLang="en-US" sz="2800" dirty="0">
                <a:latin typeface="Times New Roman" panose="02020603050405020304" pitchFamily="18" charset="0"/>
              </a:rPr>
              <a:t>历史转折时期，落后于时代的，固守着过去价值观的被侮辱、被损害的读书人。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indent="266700">
              <a:buClr>
                <a:schemeClr val="bg1"/>
              </a:buClr>
            </a:pPr>
            <a:r>
              <a:rPr lang="en-US" altLang="zh-CN" sz="2800">
                <a:latin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</a:rPr>
              <a:t>．</a:t>
            </a:r>
            <a:r>
              <a:rPr lang="zh-CN" altLang="en-US" sz="2800" dirty="0">
                <a:latin typeface="Times New Roman" panose="02020603050405020304" pitchFamily="18" charset="0"/>
              </a:rPr>
              <a:t>刘再复</a:t>
            </a:r>
            <a:r>
              <a:rPr lang="en-US" altLang="zh-CN" sz="2800" dirty="0">
                <a:latin typeface="Times New Roman" panose="02020603050405020304" pitchFamily="18" charset="0"/>
              </a:rPr>
              <a:t>[</a:t>
            </a:r>
            <a:r>
              <a:rPr lang="zh-CN" altLang="en-US" sz="2800" dirty="0">
                <a:latin typeface="Times New Roman" panose="02020603050405020304" pitchFamily="18" charset="0"/>
              </a:rPr>
              <a:t>美学家</a:t>
            </a:r>
            <a:r>
              <a:rPr lang="en-US" altLang="zh-CN" sz="2800">
                <a:latin typeface="Times New Roman" panose="02020603050405020304" pitchFamily="18" charset="0"/>
              </a:rPr>
              <a:t>]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——</a:t>
            </a:r>
            <a:r>
              <a:rPr lang="zh-CN" altLang="en-US" sz="2800" dirty="0">
                <a:latin typeface="Times New Roman" panose="02020603050405020304" pitchFamily="18" charset="0"/>
              </a:rPr>
              <a:t>贫贱而悲惨的“多余人”，失去人的尊严与资格、被社会所吃的下层知识分子。</a:t>
            </a:r>
            <a:br>
              <a:rPr lang="zh-CN" altLang="en-US" sz="2800" dirty="0">
                <a:latin typeface="Times New Roman" panose="02020603050405020304" pitchFamily="18" charset="0"/>
              </a:rPr>
            </a:br>
            <a:r>
              <a:rPr lang="zh-CN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</a:rPr>
              <a:t>5</a:t>
            </a:r>
            <a:r>
              <a:rPr lang="zh-CN" altLang="en-US" sz="2800" dirty="0">
                <a:latin typeface="Times New Roman" panose="02020603050405020304" pitchFamily="18" charset="0"/>
              </a:rPr>
              <a:t>．钱理群</a:t>
            </a:r>
            <a:r>
              <a:rPr lang="en-US" altLang="zh-CN" sz="2800" dirty="0">
                <a:latin typeface="Times New Roman" panose="02020603050405020304" pitchFamily="18" charset="0"/>
              </a:rPr>
              <a:t>[</a:t>
            </a:r>
            <a:r>
              <a:rPr lang="zh-CN" altLang="en-US" sz="2800" dirty="0">
                <a:latin typeface="Times New Roman" panose="02020603050405020304" pitchFamily="18" charset="0"/>
              </a:rPr>
              <a:t>北大教授，鲁迅研究专家</a:t>
            </a:r>
            <a:r>
              <a:rPr lang="en-US" altLang="zh-CN" sz="2800">
                <a:latin typeface="Times New Roman" panose="02020603050405020304" pitchFamily="18" charset="0"/>
              </a:rPr>
              <a:t>]</a:t>
            </a:r>
            <a:r>
              <a:rPr lang="en-US" altLang="zh-CN" sz="2800">
                <a:latin typeface="Times New Roman" panose="02020603050405020304" pitchFamily="18" charset="0"/>
                <a:ea typeface="Times New Roman" panose="02020603050405020304" pitchFamily="18" charset="0"/>
              </a:rPr>
              <a:t>——</a:t>
            </a:r>
            <a:r>
              <a:rPr lang="zh-CN" altLang="en-US" sz="2800" dirty="0">
                <a:latin typeface="Times New Roman" panose="02020603050405020304" pitchFamily="18" charset="0"/>
              </a:rPr>
              <a:t>值得同情与焦虑的，有着悲剧性、荒谬性地位和命运的知识分子。</a:t>
            </a:r>
            <a:br>
              <a:rPr lang="zh-CN" altLang="en-US" sz="900" dirty="0">
                <a:latin typeface="Times New Roman" panose="02020603050405020304" pitchFamily="18" charset="0"/>
              </a:rPr>
            </a:br>
            <a:endParaRPr lang="zh-CN" altLang="en-US" sz="900" dirty="0">
              <a:latin typeface="Times New Roman" panose="02020603050405020304" pitchFamily="18" charset="0"/>
            </a:endParaRPr>
          </a:p>
          <a:p>
            <a:pPr indent="266700" eaLnBrk="0" hangingPunct="0">
              <a:buClr>
                <a:schemeClr val="bg1"/>
              </a:buClr>
            </a:pP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721"/>
          <p:cNvSpPr/>
          <p:nvPr/>
        </p:nvSpPr>
        <p:spPr>
          <a:xfrm rot="5400000">
            <a:off x="4114800" y="1752600"/>
            <a:ext cx="4114800" cy="1066800"/>
          </a:xfrm>
          <a:prstGeom prst="rect">
            <a:avLst/>
          </a:prstGeom>
        </p:spPr>
        <p:txBody>
          <a:bodyPr vert="eaVert"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  <a:scene3d>
              <a:camera prst="legacyPerspectiveFront">
                <a:rot lat="20640000" lon="2070000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p>
            <a:pPr algn="ctr"/>
            <a:r>
              <a:rPr lang="zh-CN" altLang="en-US" sz="8000" b="1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哀其不幸</a:t>
            </a:r>
            <a:endParaRPr lang="zh-CN" altLang="en-US" sz="8000" b="1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0723" name="矩形 30722"/>
          <p:cNvSpPr/>
          <p:nvPr/>
        </p:nvSpPr>
        <p:spPr>
          <a:xfrm rot="5400000">
            <a:off x="5715000" y="3886200"/>
            <a:ext cx="4114800" cy="1066800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6500"/>
                <a:gd name="adj2" fmla="val 0"/>
              </a:avLst>
            </a:prstTxWarp>
            <a:normAutofit/>
            <a:scene3d>
              <a:camera prst="legacyPerspectiveFront">
                <a:rot lat="20640000" lon="20700000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p>
            <a:pPr algn="ctr"/>
            <a:r>
              <a:rPr lang="zh-CN" altLang="en-US" sz="8000" b="1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怒其不争</a:t>
            </a:r>
            <a:endParaRPr lang="zh-CN" altLang="en-US" sz="8000" b="1">
              <a:solidFill>
                <a:srgbClr val="CC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0724" name="图片 3072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3174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838200" y="457200"/>
            <a:ext cx="3276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solidFill>
                  <a:schemeClr val="fol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背景简介</a:t>
            </a:r>
            <a:endParaRPr lang="zh-CN" altLang="en-US" sz="4000" b="1">
              <a:solidFill>
                <a:schemeClr val="fol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9219" name="矩形 9218"/>
          <p:cNvSpPr/>
          <p:nvPr/>
        </p:nvSpPr>
        <p:spPr>
          <a:xfrm>
            <a:off x="457200" y="1447800"/>
            <a:ext cx="8229600" cy="521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>
              <a:buClr>
                <a:schemeClr val="bg1"/>
              </a:buClr>
            </a:pP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     《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孔乙己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写于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1918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年冬天，当时以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《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新青年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》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为阵地，虽已揭开了新文化运动的序幕，但是封建复古的逆流仍很猖獗。科举制度虽于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1906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年废除，但是培植孔乙己这种人的社会基础依然存在，孔孟之道仍然是社会教育的核心内容，这样就有可能产生新的“孔乙己”。要拯救青年一代，不能让他们再走孔乙己的老路。鲁迅选取了社会的一角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鲁镇的咸亨酒店，艺术地展现了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20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多年前社会上的这种贫苦知识分子的生活，就在于启发读者对照孔乙己的生活道路和当时的教育现状，思考当时的社会教育和学校教育，批判封建教育制度和科举制度。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eaLnBrk="0" hangingPunct="0">
              <a:buClr>
                <a:schemeClr val="bg1"/>
              </a:buClr>
            </a:pP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矩形 10241"/>
          <p:cNvSpPr/>
          <p:nvPr/>
        </p:nvSpPr>
        <p:spPr>
          <a:xfrm>
            <a:off x="152400" y="228600"/>
            <a:ext cx="6324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3600" b="1" dirty="0">
                <a:solidFill>
                  <a:schemeClr val="folHlink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给下列划线的字注音</a:t>
            </a:r>
            <a:r>
              <a:rPr lang="zh-CN" altLang="en-US" sz="1100" dirty="0">
                <a:latin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43" name="矩形 10242"/>
          <p:cNvSpPr/>
          <p:nvPr/>
        </p:nvSpPr>
        <p:spPr>
          <a:xfrm>
            <a:off x="762000" y="1295400"/>
            <a:ext cx="121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3600" b="1" dirty="0">
                <a:latin typeface="宋体" panose="02010600030101010101" pitchFamily="2" charset="-122"/>
              </a:rPr>
              <a:t>阔</a:t>
            </a:r>
            <a:r>
              <a:rPr lang="zh-CN" altLang="en-US" sz="3600" b="1" u="sng" dirty="0">
                <a:latin typeface="宋体" panose="02010600030101010101" pitchFamily="2" charset="-122"/>
              </a:rPr>
              <a:t>绰</a:t>
            </a:r>
            <a:r>
              <a:rPr lang="zh-CN" altLang="en-US" sz="3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zh-CN" altLang="en-US" sz="3600" b="1" u="sng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3200400" y="1219200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>
                <a:latin typeface="Times New Roman" panose="02020603050405020304" pitchFamily="18" charset="0"/>
              </a:rPr>
              <a:t>舀</a:t>
            </a:r>
            <a:r>
              <a:rPr lang="zh-CN" altLang="en-US" sz="3600" b="1">
                <a:latin typeface="Times New Roman" panose="02020603050405020304" pitchFamily="18" charset="0"/>
              </a:rPr>
              <a:t>出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762000" y="2635250"/>
            <a:ext cx="1155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羼</a:t>
            </a:r>
            <a:r>
              <a:rPr lang="zh-CN" altLang="en-US" sz="3600" b="1" dirty="0">
                <a:latin typeface="Times New Roman" panose="02020603050405020304" pitchFamily="18" charset="0"/>
              </a:rPr>
              <a:t>水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3200400" y="1981200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蘸</a:t>
            </a:r>
            <a:r>
              <a:rPr lang="zh-CN" altLang="en-US" sz="3600" b="1" dirty="0">
                <a:latin typeface="Times New Roman" panose="02020603050405020304" pitchFamily="18" charset="0"/>
              </a:rPr>
              <a:t>酒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47" name="文本框 10246"/>
          <p:cNvSpPr txBox="1"/>
          <p:nvPr/>
        </p:nvSpPr>
        <p:spPr>
          <a:xfrm>
            <a:off x="4953000" y="3505200"/>
            <a:ext cx="228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Times New Roman" panose="02020603050405020304" pitchFamily="18" charset="0"/>
              </a:rPr>
              <a:t>打</a:t>
            </a:r>
            <a:r>
              <a:rPr lang="zh-CN" altLang="en-US" sz="3600" b="1" u="sng" dirty="0">
                <a:latin typeface="Times New Roman" panose="02020603050405020304" pitchFamily="18" charset="0"/>
              </a:rPr>
              <a:t>折</a:t>
            </a:r>
            <a:r>
              <a:rPr lang="zh-CN" altLang="en-US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了腿</a:t>
            </a:r>
            <a:endParaRPr lang="zh-CN" altLang="en-US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5029200" y="4800600"/>
            <a:ext cx="1238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间</a:t>
            </a:r>
            <a:r>
              <a:rPr lang="zh-CN" altLang="en-US" sz="3600" b="1" dirty="0">
                <a:latin typeface="Times New Roman" panose="02020603050405020304" pitchFamily="18" charset="0"/>
              </a:rPr>
              <a:t>或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1219200" y="3581400"/>
            <a:ext cx="1238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Times New Roman" panose="02020603050405020304" pitchFamily="18" charset="0"/>
              </a:rPr>
              <a:t>附</a:t>
            </a:r>
            <a:r>
              <a:rPr lang="zh-CN" altLang="en-US" sz="3600" b="1" u="sng" dirty="0">
                <a:latin typeface="Times New Roman" panose="02020603050405020304" pitchFamily="18" charset="0"/>
              </a:rPr>
              <a:t>和</a:t>
            </a:r>
            <a:endParaRPr lang="zh-CN" altLang="en-US" sz="3600" b="1" u="sng">
              <a:latin typeface="Times New Roman" panose="02020603050405020304" pitchFamily="18" charset="0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762000" y="19812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颓</a:t>
            </a:r>
            <a:r>
              <a:rPr lang="zh-CN" altLang="en-US" sz="3600" b="1" dirty="0">
                <a:latin typeface="Times New Roman" panose="02020603050405020304" pitchFamily="18" charset="0"/>
              </a:rPr>
              <a:t>唐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1905000" y="12954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(chu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4114800" y="12192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( y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ăo 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文本框 10252"/>
          <p:cNvSpPr txBox="1"/>
          <p:nvPr/>
        </p:nvSpPr>
        <p:spPr>
          <a:xfrm>
            <a:off x="1828800" y="2620963"/>
            <a:ext cx="129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(ch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文本框 10253"/>
          <p:cNvSpPr txBox="1"/>
          <p:nvPr/>
        </p:nvSpPr>
        <p:spPr>
          <a:xfrm>
            <a:off x="4114800" y="19812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(zh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文本框 10254"/>
          <p:cNvSpPr txBox="1"/>
          <p:nvPr/>
        </p:nvSpPr>
        <p:spPr>
          <a:xfrm>
            <a:off x="6858000" y="35052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( sh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文本框 10255"/>
          <p:cNvSpPr txBox="1"/>
          <p:nvPr/>
        </p:nvSpPr>
        <p:spPr>
          <a:xfrm>
            <a:off x="6019800" y="48006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( ji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文本框 10256"/>
          <p:cNvSpPr txBox="1"/>
          <p:nvPr/>
        </p:nvSpPr>
        <p:spPr>
          <a:xfrm>
            <a:off x="2286000" y="3611563"/>
            <a:ext cx="1371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(  h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 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文本框 10257"/>
          <p:cNvSpPr txBox="1"/>
          <p:nvPr/>
        </p:nvSpPr>
        <p:spPr>
          <a:xfrm>
            <a:off x="1828800" y="1981200"/>
            <a:ext cx="1447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(  t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uí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文本框 10258"/>
          <p:cNvSpPr txBox="1"/>
          <p:nvPr/>
        </p:nvSpPr>
        <p:spPr>
          <a:xfrm>
            <a:off x="1219200" y="4159250"/>
            <a:ext cx="114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和</a:t>
            </a:r>
            <a:r>
              <a:rPr lang="zh-CN" altLang="en-US" sz="3600" b="1" dirty="0">
                <a:latin typeface="Times New Roman" panose="02020603050405020304" pitchFamily="18" charset="0"/>
              </a:rPr>
              <a:t>睦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60" name="左大括号 10259"/>
          <p:cNvSpPr/>
          <p:nvPr/>
        </p:nvSpPr>
        <p:spPr>
          <a:xfrm>
            <a:off x="1066800" y="3810000"/>
            <a:ext cx="228600" cy="2209800"/>
          </a:xfrm>
          <a:prstGeom prst="leftBrace">
            <a:avLst>
              <a:gd name="adj1" fmla="val 80555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20000"/>
              </a:spcBef>
              <a:buClr>
                <a:schemeClr val="bg1"/>
              </a:buClr>
            </a:pPr>
            <a:endParaRPr sz="2400" b="1" dirty="0">
              <a:latin typeface="Times New Roman" panose="02020603050405020304" pitchFamily="18" charset="0"/>
            </a:endParaRPr>
          </a:p>
        </p:txBody>
      </p:sp>
      <p:sp>
        <p:nvSpPr>
          <p:cNvPr id="10261" name="文本框 10260"/>
          <p:cNvSpPr txBox="1"/>
          <p:nvPr/>
        </p:nvSpPr>
        <p:spPr>
          <a:xfrm>
            <a:off x="2286000" y="4221163"/>
            <a:ext cx="1295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(  hé  )</a:t>
            </a:r>
            <a:endParaRPr lang="en-US" altLang="zh-CN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文本框 10261"/>
          <p:cNvSpPr txBox="1"/>
          <p:nvPr/>
        </p:nvSpPr>
        <p:spPr>
          <a:xfrm>
            <a:off x="533400" y="4572000"/>
            <a:ext cx="76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>
                <a:latin typeface="Times New Roman" panose="02020603050405020304" pitchFamily="18" charset="0"/>
              </a:rPr>
              <a:t>和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63" name="文本框 10262"/>
          <p:cNvSpPr txBox="1"/>
          <p:nvPr/>
        </p:nvSpPr>
        <p:spPr>
          <a:xfrm>
            <a:off x="1219200" y="48006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和</a:t>
            </a:r>
            <a:r>
              <a:rPr lang="zh-CN" altLang="en-US" sz="3600" b="1" dirty="0">
                <a:latin typeface="Times New Roman" panose="02020603050405020304" pitchFamily="18" charset="0"/>
              </a:rPr>
              <a:t>面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64" name="文本框 10263"/>
          <p:cNvSpPr txBox="1"/>
          <p:nvPr/>
        </p:nvSpPr>
        <p:spPr>
          <a:xfrm>
            <a:off x="1219200" y="5454650"/>
            <a:ext cx="1828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和</a:t>
            </a:r>
            <a:r>
              <a:rPr lang="zh-CN" altLang="en-US" sz="3600" b="1" dirty="0">
                <a:latin typeface="Times New Roman" panose="02020603050405020304" pitchFamily="18" charset="0"/>
              </a:rPr>
              <a:t>稀泥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65" name="文本框 10264"/>
          <p:cNvSpPr txBox="1"/>
          <p:nvPr/>
        </p:nvSpPr>
        <p:spPr>
          <a:xfrm>
            <a:off x="2057400" y="4876800"/>
            <a:ext cx="19383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huó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文本框 10265"/>
          <p:cNvSpPr txBox="1"/>
          <p:nvPr/>
        </p:nvSpPr>
        <p:spPr>
          <a:xfrm>
            <a:off x="2438400" y="5486400"/>
            <a:ext cx="170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huò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左大括号 10266"/>
          <p:cNvSpPr/>
          <p:nvPr/>
        </p:nvSpPr>
        <p:spPr>
          <a:xfrm>
            <a:off x="4876800" y="38100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68" name="文本框 10267"/>
          <p:cNvSpPr txBox="1"/>
          <p:nvPr/>
        </p:nvSpPr>
        <p:spPr>
          <a:xfrm>
            <a:off x="5029200" y="41148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latin typeface="Times New Roman" panose="02020603050405020304" pitchFamily="18" charset="0"/>
              </a:rPr>
              <a:t>折</a:t>
            </a:r>
            <a:r>
              <a:rPr lang="zh-CN" altLang="en-US" sz="3600" b="1" dirty="0">
                <a:latin typeface="Times New Roman" panose="02020603050405020304" pitchFamily="18" charset="0"/>
              </a:rPr>
              <a:t>扣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69" name="文本框 10268"/>
          <p:cNvSpPr txBox="1"/>
          <p:nvPr/>
        </p:nvSpPr>
        <p:spPr>
          <a:xfrm>
            <a:off x="5943600" y="4191000"/>
            <a:ext cx="19415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zhé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文本框 10269"/>
          <p:cNvSpPr txBox="1"/>
          <p:nvPr/>
        </p:nvSpPr>
        <p:spPr>
          <a:xfrm>
            <a:off x="4267200" y="39624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>
                <a:latin typeface="Times New Roman" panose="02020603050405020304" pitchFamily="18" charset="0"/>
              </a:rPr>
              <a:t>折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71" name="左大括号 10270"/>
          <p:cNvSpPr/>
          <p:nvPr/>
        </p:nvSpPr>
        <p:spPr>
          <a:xfrm>
            <a:off x="4876800" y="5105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72" name="文本框 10271"/>
          <p:cNvSpPr txBox="1"/>
          <p:nvPr/>
        </p:nvSpPr>
        <p:spPr>
          <a:xfrm>
            <a:off x="5029200" y="5486400"/>
            <a:ext cx="152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Times New Roman" panose="02020603050405020304" pitchFamily="18" charset="0"/>
              </a:rPr>
              <a:t>房</a:t>
            </a:r>
            <a:r>
              <a:rPr lang="zh-CN" altLang="en-US" sz="3600" b="1" u="sng" dirty="0">
                <a:latin typeface="Times New Roman" panose="02020603050405020304" pitchFamily="18" charset="0"/>
              </a:rPr>
              <a:t>间</a:t>
            </a:r>
            <a:endParaRPr lang="zh-CN" altLang="en-US" sz="3600" b="1" u="sng">
              <a:latin typeface="Times New Roman" panose="02020603050405020304" pitchFamily="18" charset="0"/>
            </a:endParaRPr>
          </a:p>
        </p:txBody>
      </p:sp>
      <p:sp>
        <p:nvSpPr>
          <p:cNvPr id="10273" name="文本框 10272"/>
          <p:cNvSpPr txBox="1"/>
          <p:nvPr/>
        </p:nvSpPr>
        <p:spPr>
          <a:xfrm>
            <a:off x="5791200" y="5562600"/>
            <a:ext cx="20208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（ 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jiān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4" name="文本框 10273"/>
          <p:cNvSpPr txBox="1"/>
          <p:nvPr/>
        </p:nvSpPr>
        <p:spPr>
          <a:xfrm>
            <a:off x="4267200" y="5181600"/>
            <a:ext cx="533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>
                <a:latin typeface="Times New Roman" panose="02020603050405020304" pitchFamily="18" charset="0"/>
              </a:rPr>
              <a:t>间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75" name="文本框 10274"/>
          <p:cNvSpPr txBox="1"/>
          <p:nvPr/>
        </p:nvSpPr>
        <p:spPr>
          <a:xfrm>
            <a:off x="5715000" y="25908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Times New Roman" panose="02020603050405020304" pitchFamily="18" charset="0"/>
              </a:rPr>
              <a:t>咸</a:t>
            </a:r>
            <a:r>
              <a:rPr lang="zh-CN" altLang="en-US" sz="3600" b="1" u="sng" dirty="0">
                <a:solidFill>
                  <a:srgbClr val="EE285C"/>
                </a:solidFill>
                <a:latin typeface="Times New Roman" panose="02020603050405020304" pitchFamily="18" charset="0"/>
              </a:rPr>
              <a:t>亨</a:t>
            </a:r>
            <a:endParaRPr lang="zh-CN" altLang="en-US" sz="3600" b="1" u="sng">
              <a:solidFill>
                <a:srgbClr val="EE285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6" name="文本框 10275"/>
          <p:cNvSpPr txBox="1"/>
          <p:nvPr/>
        </p:nvSpPr>
        <p:spPr>
          <a:xfrm>
            <a:off x="6477000" y="2590800"/>
            <a:ext cx="19827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hēng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7" name="文本框 10276"/>
          <p:cNvSpPr txBox="1"/>
          <p:nvPr/>
        </p:nvSpPr>
        <p:spPr>
          <a:xfrm>
            <a:off x="5715000" y="190500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 dirty="0">
                <a:solidFill>
                  <a:srgbClr val="EE285C"/>
                </a:solidFill>
                <a:latin typeface="Times New Roman" panose="02020603050405020304" pitchFamily="18" charset="0"/>
              </a:rPr>
              <a:t>享</a:t>
            </a:r>
            <a:r>
              <a:rPr lang="zh-CN" altLang="en-US" sz="3600" b="1" dirty="0">
                <a:latin typeface="Times New Roman" panose="02020603050405020304" pitchFamily="18" charset="0"/>
              </a:rPr>
              <a:t>受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78" name="文本框 10277"/>
          <p:cNvSpPr txBox="1"/>
          <p:nvPr/>
        </p:nvSpPr>
        <p:spPr>
          <a:xfrm>
            <a:off x="6477000" y="1905000"/>
            <a:ext cx="21272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xiǎng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左大括号 10278"/>
          <p:cNvSpPr/>
          <p:nvPr/>
        </p:nvSpPr>
        <p:spPr>
          <a:xfrm>
            <a:off x="5638800" y="22098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spcBef>
                <a:spcPct val="20000"/>
              </a:spcBef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80" name="文本框 10279"/>
          <p:cNvSpPr txBox="1"/>
          <p:nvPr/>
        </p:nvSpPr>
        <p:spPr>
          <a:xfrm>
            <a:off x="3200400" y="25908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u="sng">
                <a:latin typeface="Times New Roman" panose="02020603050405020304" pitchFamily="18" charset="0"/>
              </a:rPr>
              <a:t>绽</a:t>
            </a:r>
            <a:endParaRPr lang="zh-CN" altLang="en-US" sz="3600" b="1" u="sng">
              <a:latin typeface="Times New Roman" panose="02020603050405020304" pitchFamily="18" charset="0"/>
            </a:endParaRPr>
          </a:p>
        </p:txBody>
      </p:sp>
      <p:sp>
        <p:nvSpPr>
          <p:cNvPr id="10281" name="文本框 10280"/>
          <p:cNvSpPr txBox="1"/>
          <p:nvPr/>
        </p:nvSpPr>
        <p:spPr>
          <a:xfrm>
            <a:off x="3505200" y="2667000"/>
            <a:ext cx="1930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 err="1">
                <a:solidFill>
                  <a:schemeClr val="hlink"/>
                </a:solidFill>
                <a:latin typeface="Times New Roman" panose="02020603050405020304" pitchFamily="18" charset="0"/>
              </a:rPr>
              <a:t>zhàn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2" name="文本框 10281"/>
          <p:cNvSpPr txBox="1"/>
          <p:nvPr/>
        </p:nvSpPr>
        <p:spPr>
          <a:xfrm>
            <a:off x="5867400" y="12192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>
                <a:latin typeface="Times New Roman" panose="02020603050405020304" pitchFamily="18" charset="0"/>
                <a:hlinkClick r:id="rId1" action="ppaction://hlinksldjump"/>
              </a:rPr>
              <a:t>砚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83" name="文本框 10282"/>
          <p:cNvSpPr txBox="1"/>
          <p:nvPr/>
        </p:nvSpPr>
        <p:spPr>
          <a:xfrm>
            <a:off x="6172200" y="12954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yàn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）</a:t>
            </a:r>
            <a:endParaRPr lang="zh-CN" altLang="en-US" sz="32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61" grpId="0"/>
      <p:bldP spid="10265" grpId="0"/>
      <p:bldP spid="10266" grpId="0"/>
      <p:bldP spid="10269" grpId="0"/>
      <p:bldP spid="10273" grpId="0"/>
      <p:bldP spid="10276" grpId="0"/>
      <p:bldP spid="10278" grpId="0"/>
      <p:bldP spid="10281" grpId="0"/>
      <p:bldP spid="10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1524000" y="1447800"/>
            <a:ext cx="54102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b="1" dirty="0">
                <a:latin typeface="Times New Roman" panose="02020603050405020304" pitchFamily="18" charset="0"/>
              </a:rPr>
              <a:t>   </a:t>
            </a:r>
            <a:r>
              <a:rPr lang="zh-CN" altLang="en-US" sz="4000" b="1" dirty="0">
                <a:latin typeface="Times New Roman" panose="02020603050405020304" pitchFamily="18" charset="0"/>
              </a:rPr>
              <a:t>文房四宝：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latin typeface="Times New Roman" panose="02020603050405020304" pitchFamily="18" charset="0"/>
              </a:rPr>
              <a:t>         </a:t>
            </a:r>
            <a:endParaRPr lang="zh-CN" altLang="en-US" sz="40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000" b="1" dirty="0">
                <a:latin typeface="Times New Roman" panose="02020603050405020304" pitchFamily="18" charset="0"/>
              </a:rPr>
              <a:t>          笔、墨、纸、砚</a:t>
            </a:r>
            <a:endParaRPr lang="zh-CN" altLang="en-US" sz="4000" b="1">
              <a:latin typeface="Times New Roman" panose="02020603050405020304" pitchFamily="18" charset="0"/>
            </a:endParaRPr>
          </a:p>
        </p:txBody>
      </p:sp>
      <p:pic>
        <p:nvPicPr>
          <p:cNvPr id="11267" name="图片 11266" descr="文房四宝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47800"/>
            <a:ext cx="1905000" cy="1211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685800" y="762000"/>
            <a:ext cx="7315200" cy="5021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小说的一般常识：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        小说是一种文学体裁。它以刻画人物形象为中心，通过完整的故事情节和具体的环境描写来反映社会生活。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</a:rPr>
              <a:t>．小说的三要素：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</a:rPr>
              <a:t>．故事情节通常包括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          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</a:rPr>
              <a:t>．环境包括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</a:rPr>
              <a:t>．小说根据篇幅可分为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2291" name="矩形 12290"/>
          <p:cNvSpPr/>
          <p:nvPr/>
        </p:nvSpPr>
        <p:spPr>
          <a:xfrm>
            <a:off x="3429000" y="2514600"/>
            <a:ext cx="35369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人物、故事情节、环境。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292" name="矩形 12291"/>
          <p:cNvSpPr/>
          <p:nvPr/>
        </p:nvSpPr>
        <p:spPr>
          <a:xfrm>
            <a:off x="3794125" y="3124200"/>
            <a:ext cx="5273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开端、发展、高潮、结局四个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1111250" y="3581400"/>
            <a:ext cx="56705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部分，有的前面还有序幕，后面有尾声。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294" name="矩形 12293"/>
          <p:cNvSpPr/>
          <p:nvPr/>
        </p:nvSpPr>
        <p:spPr>
          <a:xfrm>
            <a:off x="2514600" y="4191000"/>
            <a:ext cx="3232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自然环境和社会环境。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2295" name="直接连接符 12294"/>
          <p:cNvSpPr/>
          <p:nvPr/>
        </p:nvSpPr>
        <p:spPr>
          <a:xfrm>
            <a:off x="3429000" y="2971800"/>
            <a:ext cx="34290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6" name="直接连接符 12295"/>
          <p:cNvSpPr/>
          <p:nvPr/>
        </p:nvSpPr>
        <p:spPr>
          <a:xfrm>
            <a:off x="3886200" y="3581400"/>
            <a:ext cx="40386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7" name="直接连接符 12296"/>
          <p:cNvSpPr/>
          <p:nvPr/>
        </p:nvSpPr>
        <p:spPr>
          <a:xfrm>
            <a:off x="1143000" y="4114800"/>
            <a:ext cx="54864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直接连接符 12297"/>
          <p:cNvSpPr/>
          <p:nvPr/>
        </p:nvSpPr>
        <p:spPr>
          <a:xfrm>
            <a:off x="2590800" y="4648200"/>
            <a:ext cx="2971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9" name="文本框 12298"/>
          <p:cNvSpPr txBox="1"/>
          <p:nvPr/>
        </p:nvSpPr>
        <p:spPr>
          <a:xfrm>
            <a:off x="4038600" y="4724400"/>
            <a:ext cx="49260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短篇小说、长篇小说和中篇小说。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2300" name="直接连接符 12299"/>
          <p:cNvSpPr/>
          <p:nvPr/>
        </p:nvSpPr>
        <p:spPr>
          <a:xfrm>
            <a:off x="4038600" y="5257800"/>
            <a:ext cx="44958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gongy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381000"/>
            <a:ext cx="56388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3314"/>
          <p:cNvSpPr txBox="1"/>
          <p:nvPr/>
        </p:nvSpPr>
        <p:spPr>
          <a:xfrm>
            <a:off x="533400" y="0"/>
            <a:ext cx="2374900" cy="623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科举制度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封建科举制度始于隋唐，到了明、清形成了一套完整的制度，它分院试、乡试、会试、殿试四级考试。明朝以后主要是八股文，以四书五经中某个文句为题作文，文章有固定的格式，严重束缚知识分子的思想，对知识分子的毒害很大。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3132138" y="5661025"/>
            <a:ext cx="563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图为科举考试场所南京江南贡院</a:t>
            </a:r>
            <a:endParaRPr lang="zh-CN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矩形 14337"/>
          <p:cNvSpPr/>
          <p:nvPr/>
        </p:nvSpPr>
        <p:spPr>
          <a:xfrm>
            <a:off x="457200" y="76200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chemeClr val="bg1"/>
              </a:buClr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科举制度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14338"/>
          <p:cNvSpPr txBox="1"/>
          <p:nvPr/>
        </p:nvSpPr>
        <p:spPr>
          <a:xfrm>
            <a:off x="609600" y="609600"/>
            <a:ext cx="8077200" cy="629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院试：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一般童生（不管年龄大小）在县或府里参加院试，考取的为“生员”，叫“进学” ，也就是中了秀才。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乡试：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秀才再到省会参加三年一次的乡试，考中的为“举人”。其中第一名称“</a:t>
            </a: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解（</a:t>
            </a:r>
            <a:r>
              <a:rPr lang="en-US" altLang="zh-CN" sz="2400" b="1" err="1">
                <a:solidFill>
                  <a:srgbClr val="EE285C"/>
                </a:solidFill>
                <a:latin typeface="Times New Roman" panose="02020603050405020304" pitchFamily="18" charset="0"/>
              </a:rPr>
              <a:t>jiè</a:t>
            </a: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）元</a:t>
            </a:r>
            <a:r>
              <a:rPr lang="zh-CN" altLang="en-US" sz="2400" dirty="0">
                <a:latin typeface="Times New Roman" panose="02020603050405020304" pitchFamily="18" charset="0"/>
              </a:rPr>
              <a:t>”，二至十名称“亚元”。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会试：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乡试后第二年在京城礼部举行，参加者是举人，考中称“贡士”，第一名称“</a:t>
            </a: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会元</a:t>
            </a:r>
            <a:r>
              <a:rPr lang="zh-CN" altLang="en-US" sz="2400" dirty="0">
                <a:latin typeface="Times New Roman" panose="02020603050405020304" pitchFamily="18" charset="0"/>
              </a:rPr>
              <a:t>”。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殿试：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由皇帝主持，参加者是贡士，考中称“进士”。前三名分别称“</a:t>
            </a:r>
            <a:r>
              <a:rPr lang="zh-CN" altLang="en-US" sz="2400" b="1" dirty="0">
                <a:solidFill>
                  <a:srgbClr val="EE285C"/>
                </a:solidFill>
                <a:latin typeface="Times New Roman" panose="02020603050405020304" pitchFamily="18" charset="0"/>
              </a:rPr>
              <a:t>状元</a:t>
            </a:r>
            <a:r>
              <a:rPr lang="zh-CN" altLang="en-US" sz="2400" dirty="0">
                <a:latin typeface="Times New Roman" panose="02020603050405020304" pitchFamily="18" charset="0"/>
              </a:rPr>
              <a:t>”、“榜眼”、“探花”。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xianhe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8600"/>
            <a:ext cx="58166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5362"/>
          <p:cNvSpPr txBox="1"/>
          <p:nvPr/>
        </p:nvSpPr>
        <p:spPr>
          <a:xfrm>
            <a:off x="684213" y="5661025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Times New Roman" panose="02020603050405020304" pitchFamily="18" charset="0"/>
              </a:rPr>
              <a:t>　　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今日绍兴的咸亨酒店</a:t>
            </a:r>
            <a:endParaRPr lang="zh-CN" altLang="en-US" sz="24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6372225" y="260350"/>
            <a:ext cx="2362200" cy="623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宋体" panose="02010600030101010101" pitchFamily="2" charset="-122"/>
              </a:rPr>
              <a:t>　</a:t>
            </a:r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咸亨酒店</a:t>
            </a:r>
            <a:endParaRPr lang="zh-CN" altLang="en-US" sz="3200" b="1" dirty="0">
              <a:solidFill>
                <a:srgbClr val="FF3300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>
                <a:latin typeface="宋体" panose="02010600030101010101" pitchFamily="2" charset="-122"/>
              </a:rPr>
              <a:t>　　</a:t>
            </a:r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咸亨酒店在清朝光绪年间，是一家普通小酒店。自从小说</a:t>
            </a:r>
            <a:r>
              <a:rPr lang="en-US" altLang="zh-CN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《</a:t>
            </a:r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孔乙己</a:t>
            </a:r>
            <a:r>
              <a:rPr lang="en-US" altLang="zh-CN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》</a:t>
            </a:r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问世以来，咸亨酒店也随之闻名于世了。现在的咸亨酒店，是</a:t>
            </a:r>
            <a:r>
              <a:rPr lang="en-US" altLang="zh-CN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1981</a:t>
            </a:r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年为纪念鲁迅一百周年诞辰而重新修建的。改革开放使咸亨酒店也成了同外部世界联系的纽带。</a:t>
            </a:r>
            <a:endParaRPr lang="zh-CN" altLang="en-US" sz="24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湖中学研说教材内容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新湖中学研说教材内容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新湖中学研说教材内容模板</Template>
  <TotalTime>0</TotalTime>
  <Words>4369</Words>
  <Application>WPS 演示</Application>
  <PresentationFormat>在屏幕上显示</PresentationFormat>
  <Paragraphs>390</Paragraphs>
  <Slides>25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方正行楷简体</vt:lpstr>
      <vt:lpstr>Times New Roman</vt:lpstr>
      <vt:lpstr>楷体_GB2312</vt:lpstr>
      <vt:lpstr>华文行楷</vt:lpstr>
      <vt:lpstr>黑体</vt:lpstr>
      <vt:lpstr>隶书</vt:lpstr>
      <vt:lpstr>_x000B__x000C_</vt:lpstr>
      <vt:lpstr>华文新魏</vt:lpstr>
      <vt:lpstr>微软雅黑</vt:lpstr>
      <vt:lpstr>Arial Unicode MS</vt:lpstr>
      <vt:lpstr>Calibri</vt:lpstr>
      <vt:lpstr>新湖中学研说教材内容模板</vt:lpstr>
      <vt:lpstr>1_新湖中学研说教材内容模板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www.5156edu.com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www.5156edu.com</dc:creator>
  <cp:lastModifiedBy>Administrator</cp:lastModifiedBy>
  <cp:revision>8</cp:revision>
  <dcterms:created xsi:type="dcterms:W3CDTF">2012-12-10T11:19:28Z</dcterms:created>
  <dcterms:modified xsi:type="dcterms:W3CDTF">2017-10-20T09:30:09Z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