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emf" ContentType="image/x-emf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2" r:id="rId3"/>
    <p:sldId id="281" r:id="rId4"/>
    <p:sldId id="270" r:id="rId6"/>
    <p:sldId id="256" r:id="rId7"/>
    <p:sldId id="257" r:id="rId8"/>
    <p:sldId id="258" r:id="rId9"/>
    <p:sldId id="277" r:id="rId10"/>
    <p:sldId id="278" r:id="rId11"/>
    <p:sldId id="279" r:id="rId12"/>
    <p:sldId id="280" r:id="rId13"/>
    <p:sldId id="261" r:id="rId14"/>
    <p:sldId id="276" r:id="rId15"/>
    <p:sldId id="273" r:id="rId16"/>
    <p:sldId id="271" r:id="rId17"/>
    <p:sldId id="268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FF"/>
    <a:srgbClr val="00FFFF"/>
    <a:srgbClr val="990099"/>
    <a:srgbClr val="6600FF"/>
    <a:srgbClr val="FF00FF"/>
    <a:srgbClr val="66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7" Type="http://schemas.openxmlformats.org/officeDocument/2006/relationships/image" Target="../media/image10.emf"/><Relationship Id="rId6" Type="http://schemas.openxmlformats.org/officeDocument/2006/relationships/image" Target="../media/image9.w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E74835-EF24-4BD8-AC79-26D63C8E2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6" descr="首页绿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8C4C-258C-4524-845B-6735D96DCB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8C4C-258C-4524-845B-6735D96DCB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回顾思考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8C4C-258C-4524-845B-6735D96DCB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新知探究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8C4C-258C-4524-845B-6735D96DCB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例题演示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8C4C-258C-4524-845B-6735D96DCB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巩固练习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8C4C-258C-4524-845B-6735D96DCB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课堂小结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8C4C-258C-4524-845B-6735D96DCB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8C4C-258C-4524-845B-6735D96DCB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8C4C-258C-4524-845B-6735D96DCB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8C4C-258C-4524-845B-6735D96DCB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8C4C-258C-4524-845B-6735D96DCB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4.wmf"/><Relationship Id="rId10" Type="http://schemas.openxmlformats.org/officeDocument/2006/relationships/vmlDrawing" Target="../drawings/vmlDrawing5.vml"/><Relationship Id="rId1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1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20.GIF"/><Relationship Id="rId5" Type="http://schemas.openxmlformats.org/officeDocument/2006/relationships/hyperlink" Target="file:///E:\lulu\&#20843;&#24180;&#32423;&#19978;&#35838;&#20214;\13&#31456;&#25972;&#24335;&#30340;&#20056;&#38500;\&#25972;&#24335;&#30340;&#20056;&#27861;\&#22810;&#39033;&#24335;&#20056;&#20197;&#22810;&#39033;&#24335;\&#22810;&#39033;&#24335;&#19982;&#22810;&#39033;&#24335;&#30456;&#20056;xiugai.ppt" TargetMode="Externa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8.wmf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7.e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wmf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4.xml"/><Relationship Id="rId14" Type="http://schemas.openxmlformats.org/officeDocument/2006/relationships/image" Target="../media/image10.e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8.e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Box 7"/>
          <p:cNvSpPr txBox="1"/>
          <p:nvPr/>
        </p:nvSpPr>
        <p:spPr>
          <a:xfrm>
            <a:off x="2266950" y="2276475"/>
            <a:ext cx="4394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4400">
                <a:latin typeface="Times New Roman" panose="02020603050405020304" pitchFamily="18" charset="0"/>
                <a:ea typeface="黑体" panose="02010600030101010101" pitchFamily="2" charset="-122"/>
              </a:rPr>
              <a:t>12.2   </a:t>
            </a:r>
            <a:r>
              <a:rPr lang="zh-CN" altLang="en-US" sz="4400" dirty="0">
                <a:latin typeface="Times New Roman" panose="02020603050405020304" pitchFamily="18" charset="0"/>
                <a:ea typeface="黑体" panose="02010600030101010101" pitchFamily="2" charset="-122"/>
              </a:rPr>
              <a:t>整式的乘法</a:t>
            </a:r>
            <a:endParaRPr lang="zh-CN" altLang="en-US" sz="44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10243" name="TextBox 8"/>
          <p:cNvSpPr txBox="1"/>
          <p:nvPr/>
        </p:nvSpPr>
        <p:spPr>
          <a:xfrm>
            <a:off x="2571750" y="3644900"/>
            <a:ext cx="41036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多项式与多项式相乘</a:t>
            </a:r>
            <a:endParaRPr lang="zh-CN" altLang="en-US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矩形 3"/>
          <p:cNvSpPr/>
          <p:nvPr/>
        </p:nvSpPr>
        <p:spPr>
          <a:xfrm>
            <a:off x="900113" y="2817813"/>
            <a:ext cx="792162" cy="655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解：</a:t>
            </a:r>
            <a:endParaRPr lang="zh-CN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692275" y="3033713"/>
          <a:ext cx="4895850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1968500" imgH="698500" progId="Equation.3">
                  <p:embed/>
                </p:oleObj>
              </mc:Choice>
              <mc:Fallback>
                <p:oleObj name="" r:id="rId1" imgW="1968500" imgH="6985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92275" y="3033713"/>
                        <a:ext cx="4895850" cy="1738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圆角矩形 5"/>
          <p:cNvSpPr/>
          <p:nvPr/>
        </p:nvSpPr>
        <p:spPr>
          <a:xfrm>
            <a:off x="1692275" y="5300663"/>
            <a:ext cx="5581650" cy="108267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0030101010101" pitchFamily="2" charset="-122"/>
                <a:cs typeface="+mn-cs"/>
              </a:rPr>
              <a:t>由上可见，多项式的乘法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0030101010101" pitchFamily="2" charset="-122"/>
                <a:cs typeface="+mn-cs"/>
              </a:rPr>
              <a:t>法则对于三个或三个以上的多项式相乘，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0030101010101" pitchFamily="2" charset="-122"/>
                <a:cs typeface="+mn-cs"/>
              </a:rPr>
              <a:t>仍然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0030101010101" pitchFamily="2" charset="-122"/>
                <a:cs typeface="+mn-cs"/>
              </a:rPr>
              <a:t>适用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黑体" panose="02010600030101010101" pitchFamily="2" charset="-122"/>
              <a:cs typeface="+mn-cs"/>
            </a:endParaRPr>
          </a:p>
        </p:txBody>
      </p:sp>
      <p:sp>
        <p:nvSpPr>
          <p:cNvPr id="20485" name="Text Box 3"/>
          <p:cNvSpPr txBox="1"/>
          <p:nvPr/>
        </p:nvSpPr>
        <p:spPr>
          <a:xfrm>
            <a:off x="468313" y="898525"/>
            <a:ext cx="30511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    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【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例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4】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计算：</a:t>
            </a:r>
            <a:endParaRPr lang="en-US" altLang="x-none" sz="28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0486" name="矩形 7"/>
          <p:cNvSpPr/>
          <p:nvPr/>
        </p:nvSpPr>
        <p:spPr>
          <a:xfrm>
            <a:off x="1368425" y="1460500"/>
            <a:ext cx="4572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(1)(m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2n)(m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＋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mn-3n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；</a:t>
            </a:r>
            <a:endParaRPr lang="zh-CN" altLang="zh-CN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(2)(3x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2x+2)(2x+1)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。</a:t>
            </a:r>
            <a:endParaRPr lang="zh-CN" altLang="zh-CN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1258888" y="1600200"/>
            <a:ext cx="2339975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   1.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计算：</a:t>
            </a:r>
            <a:endParaRPr lang="en-US" altLang="x-none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1507" name="Rectangle 3" descr="PE03255_"/>
          <p:cNvSpPr/>
          <p:nvPr/>
        </p:nvSpPr>
        <p:spPr>
          <a:xfrm>
            <a:off x="1476375" y="2463800"/>
            <a:ext cx="6397625" cy="1176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  (1)(x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−3y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)(x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+7y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lvl="0" indent="0" algn="just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  (2)(2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x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 </a:t>
            </a:r>
            <a:r>
              <a:rPr lang="en-US" altLang="zh-CN">
                <a:latin typeface="Courier New" panose="02070309020205020404" pitchFamily="49" charset="0"/>
                <a:ea typeface="黑体" panose="02010600030101010101" pitchFamily="2" charset="-122"/>
              </a:rPr>
              <a:t>+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 5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y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)(3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x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−2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y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graphicFrame>
        <p:nvGraphicFramePr>
          <p:cNvPr id="21508" name="Object 39"/>
          <p:cNvGraphicFramePr>
            <a:graphicFrameLocks noChangeAspect="1"/>
          </p:cNvGraphicFramePr>
          <p:nvPr/>
        </p:nvGraphicFramePr>
        <p:xfrm>
          <a:off x="2268538" y="3748088"/>
          <a:ext cx="35274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1333500" imgH="228600" progId="Equation.3">
                  <p:embed/>
                </p:oleObj>
              </mc:Choice>
              <mc:Fallback>
                <p:oleObj name="" r:id="rId1" imgW="1333500" imgH="2286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68538" y="3748088"/>
                        <a:ext cx="3527425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40"/>
          <p:cNvSpPr txBox="1"/>
          <p:nvPr/>
        </p:nvSpPr>
        <p:spPr>
          <a:xfrm>
            <a:off x="1395413" y="3740150"/>
            <a:ext cx="12112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spcBef>
                <a:spcPct val="0"/>
              </a:spcBef>
              <a:buNone/>
            </a:pP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（</a:t>
            </a:r>
            <a:r>
              <a:rPr lang="en-US" altLang="zh-CN">
                <a:latin typeface="黑体" panose="02010600030101010101" pitchFamily="2" charset="-122"/>
                <a:ea typeface="黑体" panose="02010600030101010101" pitchFamily="2" charset="-122"/>
              </a:rPr>
              <a:t>3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）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1510" name="Text Box 41"/>
          <p:cNvSpPr txBox="1"/>
          <p:nvPr/>
        </p:nvSpPr>
        <p:spPr>
          <a:xfrm>
            <a:off x="1692275" y="4437063"/>
            <a:ext cx="5548313" cy="1174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(4) (m+2n)(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m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−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；  </a:t>
            </a:r>
            <a:endParaRPr lang="zh-CN" altLang="en-US" dirty="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lvl="0" indent="0" algn="just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(5) (2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 </a:t>
            </a:r>
            <a:r>
              <a:rPr lang="en-US" altLang="zh-CN">
                <a:latin typeface="Courier New" panose="02070309020205020404" pitchFamily="49" charset="0"/>
                <a:ea typeface="黑体" panose="02010600030101010101" pitchFamily="2" charset="-122"/>
              </a:rPr>
              <a:t>+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5)(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n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−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3) ;</a:t>
            </a:r>
            <a:endParaRPr lang="en-US" altLang="zh-CN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12"/>
          <p:cNvGrpSpPr/>
          <p:nvPr/>
        </p:nvGrpSpPr>
        <p:grpSpPr>
          <a:xfrm>
            <a:off x="1908175" y="2349500"/>
            <a:ext cx="4727575" cy="3233738"/>
            <a:chOff x="1341" y="1290"/>
            <a:chExt cx="1963" cy="1351"/>
          </a:xfrm>
        </p:grpSpPr>
        <p:graphicFrame>
          <p:nvGraphicFramePr>
            <p:cNvPr id="22532" name="Object 13"/>
            <p:cNvGraphicFramePr>
              <a:graphicFrameLocks noChangeAspect="1"/>
            </p:cNvGraphicFramePr>
            <p:nvPr/>
          </p:nvGraphicFramePr>
          <p:xfrm>
            <a:off x="1792" y="1303"/>
            <a:ext cx="108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1" imgW="876300" imgH="203200" progId="Equation.3">
                    <p:embed/>
                  </p:oleObj>
                </mc:Choice>
                <mc:Fallback>
                  <p:oleObj name="" r:id="rId1" imgW="876300" imgH="203200" progId="Equation.3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792" y="1303"/>
                          <a:ext cx="1082" cy="2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3" name="Text Box 14"/>
            <p:cNvSpPr txBox="1"/>
            <p:nvPr/>
          </p:nvSpPr>
          <p:spPr>
            <a:xfrm>
              <a:off x="1341" y="1290"/>
              <a:ext cx="504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spcBef>
                  <a:spcPct val="0"/>
                </a:spcBef>
                <a:buNone/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0030101010101" pitchFamily="2" charset="-122"/>
                </a:rPr>
                <a:t>（</a:t>
              </a:r>
              <a:r>
                <a:rPr lang="en-US" altLang="zh-CN">
                  <a:latin typeface="Times New Roman" panose="02020603050405020304" pitchFamily="18" charset="0"/>
                  <a:ea typeface="黑体" panose="02010600030101010101" pitchFamily="2" charset="-122"/>
                </a:rPr>
                <a:t>1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0030101010101" pitchFamily="2" charset="-122"/>
                </a:rPr>
                <a:t>）</a:t>
              </a:r>
              <a:endParaRPr lang="zh-CN" altLang="en-US" dirty="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  <p:graphicFrame>
          <p:nvGraphicFramePr>
            <p:cNvPr id="22534" name="Object 15"/>
            <p:cNvGraphicFramePr>
              <a:graphicFrameLocks noChangeAspect="1"/>
            </p:cNvGraphicFramePr>
            <p:nvPr/>
          </p:nvGraphicFramePr>
          <p:xfrm>
            <a:off x="1762" y="1670"/>
            <a:ext cx="1298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3" imgW="1002665" imgH="203200" progId="Equation.DSMT4">
                    <p:embed/>
                  </p:oleObj>
                </mc:Choice>
                <mc:Fallback>
                  <p:oleObj name="" r:id="rId3" imgW="1002665" imgH="2032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62" y="1670"/>
                          <a:ext cx="1298" cy="2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5" name="Text Box 16"/>
            <p:cNvSpPr txBox="1"/>
            <p:nvPr/>
          </p:nvSpPr>
          <p:spPr>
            <a:xfrm>
              <a:off x="1341" y="1670"/>
              <a:ext cx="504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spcBef>
                  <a:spcPct val="0"/>
                </a:spcBef>
                <a:buNone/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0030101010101" pitchFamily="2" charset="-122"/>
                </a:rPr>
                <a:t>（</a:t>
              </a:r>
              <a:r>
                <a:rPr lang="en-US" altLang="zh-CN">
                  <a:latin typeface="Times New Roman" panose="02020603050405020304" pitchFamily="18" charset="0"/>
                  <a:ea typeface="黑体" panose="02010600030101010101" pitchFamily="2" charset="-122"/>
                </a:rPr>
                <a:t>2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0030101010101" pitchFamily="2" charset="-122"/>
                </a:rPr>
                <a:t>）</a:t>
              </a:r>
              <a:endParaRPr lang="zh-CN" altLang="en-US" dirty="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  <p:graphicFrame>
          <p:nvGraphicFramePr>
            <p:cNvPr id="22536" name="Object 17"/>
            <p:cNvGraphicFramePr>
              <a:graphicFrameLocks noChangeAspect="1"/>
            </p:cNvGraphicFramePr>
            <p:nvPr/>
          </p:nvGraphicFramePr>
          <p:xfrm>
            <a:off x="1721" y="2029"/>
            <a:ext cx="1583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5" imgW="1206500" imgH="203200" progId="Equation.3">
                    <p:embed/>
                  </p:oleObj>
                </mc:Choice>
                <mc:Fallback>
                  <p:oleObj name="" r:id="rId5" imgW="1206500" imgH="203200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21" y="2029"/>
                          <a:ext cx="1583" cy="2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7" name="Text Box 18"/>
            <p:cNvSpPr txBox="1"/>
            <p:nvPr/>
          </p:nvSpPr>
          <p:spPr>
            <a:xfrm>
              <a:off x="1341" y="2050"/>
              <a:ext cx="504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spcBef>
                  <a:spcPct val="0"/>
                </a:spcBef>
                <a:buNone/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0030101010101" pitchFamily="2" charset="-122"/>
                </a:rPr>
                <a:t>（</a:t>
              </a:r>
              <a:r>
                <a:rPr lang="en-US" altLang="zh-CN">
                  <a:latin typeface="Times New Roman" panose="02020603050405020304" pitchFamily="18" charset="0"/>
                  <a:ea typeface="黑体" panose="02010600030101010101" pitchFamily="2" charset="-122"/>
                </a:rPr>
                <a:t>3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0030101010101" pitchFamily="2" charset="-122"/>
                </a:rPr>
                <a:t>）</a:t>
              </a:r>
              <a:endParaRPr lang="zh-CN" altLang="en-US" dirty="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  <p:graphicFrame>
          <p:nvGraphicFramePr>
            <p:cNvPr id="22538" name="Object 19"/>
            <p:cNvGraphicFramePr>
              <a:graphicFrameLocks noChangeAspect="1"/>
            </p:cNvGraphicFramePr>
            <p:nvPr/>
          </p:nvGraphicFramePr>
          <p:xfrm>
            <a:off x="1733" y="2395"/>
            <a:ext cx="1374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7" imgW="1129665" imgH="203200" progId="Equation.3">
                    <p:embed/>
                  </p:oleObj>
                </mc:Choice>
                <mc:Fallback>
                  <p:oleObj name="" r:id="rId7" imgW="1129665" imgH="203200" progId="Equation.3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33" y="2395"/>
                          <a:ext cx="1374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9" name="Text Box 20"/>
            <p:cNvSpPr txBox="1"/>
            <p:nvPr/>
          </p:nvSpPr>
          <p:spPr>
            <a:xfrm>
              <a:off x="1341" y="2380"/>
              <a:ext cx="504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spcBef>
                  <a:spcPct val="0"/>
                </a:spcBef>
                <a:buNone/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0030101010101" pitchFamily="2" charset="-122"/>
                </a:rPr>
                <a:t>（</a:t>
              </a:r>
              <a:r>
                <a:rPr lang="en-US" altLang="zh-CN">
                  <a:latin typeface="Times New Roman" panose="02020603050405020304" pitchFamily="18" charset="0"/>
                  <a:ea typeface="黑体" panose="02010600030101010101" pitchFamily="2" charset="-122"/>
                </a:rPr>
                <a:t>4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0030101010101" pitchFamily="2" charset="-122"/>
                </a:rPr>
                <a:t>）</a:t>
              </a:r>
              <a:endParaRPr lang="zh-CN" altLang="en-US" dirty="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</p:grpSp>
      <p:sp>
        <p:nvSpPr>
          <p:cNvPr id="22531" name="Text Box 2"/>
          <p:cNvSpPr txBox="1"/>
          <p:nvPr/>
        </p:nvSpPr>
        <p:spPr>
          <a:xfrm>
            <a:off x="1652588" y="1477963"/>
            <a:ext cx="2339975" cy="782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   2.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计算：</a:t>
            </a:r>
            <a:endParaRPr lang="en-US" altLang="x-none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3"/>
          <p:cNvSpPr txBox="1"/>
          <p:nvPr/>
        </p:nvSpPr>
        <p:spPr>
          <a:xfrm>
            <a:off x="2700338" y="0"/>
            <a:ext cx="3311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spcBef>
                <a:spcPct val="50000"/>
              </a:spcBef>
              <a:buNone/>
            </a:pPr>
            <a:endParaRPr lang="zh-CN" altLang="zh-CN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graphicFrame>
        <p:nvGraphicFramePr>
          <p:cNvPr id="23555" name="Object 11"/>
          <p:cNvGraphicFramePr>
            <a:graphicFrameLocks noChangeAspect="1"/>
          </p:cNvGraphicFramePr>
          <p:nvPr/>
        </p:nvGraphicFramePr>
        <p:xfrm>
          <a:off x="1319213" y="3182938"/>
          <a:ext cx="3479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536700" imgH="228600" progId="Equation.3">
                  <p:embed/>
                </p:oleObj>
              </mc:Choice>
              <mc:Fallback>
                <p:oleObj name="" r:id="rId1" imgW="1536700" imgH="2286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19213" y="3182938"/>
                        <a:ext cx="3479800" cy="71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2"/>
          <p:cNvGraphicFramePr>
            <a:graphicFrameLocks noChangeAspect="1"/>
          </p:cNvGraphicFramePr>
          <p:nvPr/>
        </p:nvGraphicFramePr>
        <p:xfrm>
          <a:off x="1319213" y="2565400"/>
          <a:ext cx="4918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2005965" imgH="203200" progId="Equation.3">
                  <p:embed/>
                </p:oleObj>
              </mc:Choice>
              <mc:Fallback>
                <p:oleObj name="" r:id="rId3" imgW="2005965" imgH="2032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9213" y="2565400"/>
                        <a:ext cx="4918075" cy="544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15" descr="笔和书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025" y="4868863"/>
            <a:ext cx="1933575" cy="17716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3558" name="Object 16"/>
          <p:cNvGraphicFramePr>
            <a:graphicFrameLocks noChangeAspect="1"/>
          </p:cNvGraphicFramePr>
          <p:nvPr/>
        </p:nvGraphicFramePr>
        <p:xfrm>
          <a:off x="1319213" y="1774825"/>
          <a:ext cx="21145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825500" imgH="228600" progId="Equation.3">
                  <p:embed/>
                </p:oleObj>
              </mc:Choice>
              <mc:Fallback>
                <p:oleObj name="" r:id="rId7" imgW="825500" imgH="2286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9213" y="1774825"/>
                        <a:ext cx="2114550" cy="585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17"/>
          <p:cNvSpPr txBox="1"/>
          <p:nvPr/>
        </p:nvSpPr>
        <p:spPr>
          <a:xfrm>
            <a:off x="1258888" y="4005263"/>
            <a:ext cx="7127875" cy="1382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(4)(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x + y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)(2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x</a:t>
            </a:r>
            <a:r>
              <a:rPr lang="en-US" altLang="zh-CN" i="1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y - 4xy</a:t>
            </a:r>
            <a:r>
              <a:rPr lang="en-US" altLang="zh-CN" i="1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endParaRPr lang="en-US" altLang="zh-CN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lvl="0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(5)(2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x + 1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)(4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x</a:t>
            </a:r>
            <a:r>
              <a:rPr lang="en-US" altLang="zh-CN" i="1" baseline="30000">
                <a:latin typeface="Times New Roman" panose="02020603050405020304" pitchFamily="18" charset="0"/>
                <a:ea typeface="黑体" panose="02010600030101010101" pitchFamily="2" charset="-122"/>
              </a:rPr>
              <a:t>2  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2" charset="-122"/>
              </a:rPr>
              <a:t>- 2 x + 1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endParaRPr lang="en-US" altLang="zh-CN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3560" name="Text Box 28"/>
          <p:cNvSpPr txBox="1"/>
          <p:nvPr/>
        </p:nvSpPr>
        <p:spPr>
          <a:xfrm>
            <a:off x="1052513" y="1117600"/>
            <a:ext cx="2951162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>
                <a:latin typeface="黑体" panose="02010600030101010101" pitchFamily="2" charset="-122"/>
                <a:ea typeface="黑体" panose="02010600030101010101" pitchFamily="2" charset="-122"/>
              </a:rPr>
              <a:t>3.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巩固题：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0" name="WordArt 4"/>
          <p:cNvSpPr>
            <a:spLocks noChangeArrowheads="1" noChangeShapeType="1"/>
          </p:cNvSpPr>
          <p:nvPr/>
        </p:nvSpPr>
        <p:spPr bwMode="auto">
          <a:xfrm>
            <a:off x="2124681" y="1276995"/>
            <a:ext cx="4824536" cy="575791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srgbClr val="D80090"/>
                  </a:solidFill>
                  <a:miter lim="800000"/>
                </a:ln>
                <a:solidFill>
                  <a:srgbClr val="D8009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本节课你学到了什么</a:t>
            </a:r>
            <a:r>
              <a:rPr kumimoji="0" lang="en-US" altLang="zh-CN" sz="3600" b="0" i="0" u="none" strike="noStrike" kern="10" cap="none" spc="0" normalizeH="0" baseline="0" noProof="0" dirty="0">
                <a:ln w="9525">
                  <a:solidFill>
                    <a:srgbClr val="D80090"/>
                  </a:solidFill>
                  <a:miter lim="800000"/>
                </a:ln>
                <a:solidFill>
                  <a:srgbClr val="D8009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?</a:t>
            </a:r>
            <a:endParaRPr kumimoji="0" lang="zh-CN" altLang="en-US" sz="3600" b="0" i="0" u="none" strike="noStrike" kern="10" cap="none" spc="0" normalizeH="0" baseline="0" noProof="0" dirty="0">
              <a:ln w="9525">
                <a:solidFill>
                  <a:srgbClr val="D80090"/>
                </a:solidFill>
                <a:miter lim="800000"/>
              </a:ln>
              <a:solidFill>
                <a:srgbClr val="D8009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9467" name="Rectangle 11" descr="PE03255_"/>
          <p:cNvSpPr/>
          <p:nvPr/>
        </p:nvSpPr>
        <p:spPr>
          <a:xfrm>
            <a:off x="900113" y="5445125"/>
            <a:ext cx="6775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最后的计算结果要化简</a:t>
            </a:r>
            <a:r>
              <a:rPr lang="zh-CN" altLang="en-US" sz="2800" baseline="-30000" dirty="0">
                <a:latin typeface="黑体" panose="02010600030101010101" pitchFamily="2" charset="-122"/>
                <a:ea typeface="黑体" panose="02010600030101010101" pitchFamily="2" charset="-122"/>
              </a:rPr>
              <a:t>￣￣￣</a:t>
            </a:r>
            <a:endParaRPr lang="zh-CN" altLang="en-US" sz="28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9468" name="Rectangle 12" descr="PE03255_"/>
          <p:cNvSpPr/>
          <p:nvPr/>
        </p:nvSpPr>
        <p:spPr>
          <a:xfrm>
            <a:off x="5221288" y="5445125"/>
            <a:ext cx="26590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合并同类项．    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1525" y="4397375"/>
            <a:ext cx="740251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2.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运用多项式乘法法则，要有序地逐项相乘，不要漏乘，并注意项的符号．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900113" y="2159000"/>
            <a:ext cx="5329237" cy="541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3540"/>
              </a:lnSpc>
            </a:pP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1.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多项式与多项式相乘的法则：</a:t>
            </a:r>
            <a:endParaRPr lang="zh-CN" altLang="en-US" sz="28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6600" y="2719388"/>
            <a:ext cx="7705725" cy="1441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ts val="354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多项式与多项式相乘，先用一个多项式的每一项分别乘以另一个多项式的每一项，再把所得的积相加。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8" grpId="0"/>
      <p:bldP spid="19468" grpId="1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2"/>
          <p:cNvSpPr txBox="1"/>
          <p:nvPr/>
        </p:nvSpPr>
        <p:spPr>
          <a:xfrm>
            <a:off x="2555875" y="3068638"/>
            <a:ext cx="410368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课本</a:t>
            </a:r>
            <a:r>
              <a:rPr lang="en-US" altLang="zh-CN" sz="3600">
                <a:latin typeface="黑体" panose="02010600030101010101" pitchFamily="2" charset="-122"/>
                <a:ea typeface="黑体" panose="02010600030101010101" pitchFamily="2" charset="-122"/>
              </a:rPr>
              <a:t>30</a:t>
            </a: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页第</a:t>
            </a:r>
            <a:r>
              <a:rPr lang="en-US" altLang="zh-CN" sz="3600">
                <a:latin typeface="黑体" panose="02010600030101010101" pitchFamily="2" charset="-122"/>
                <a:ea typeface="黑体" panose="02010600030101010101" pitchFamily="2" charset="-122"/>
              </a:rPr>
              <a:t>5</a:t>
            </a: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、</a:t>
            </a:r>
            <a:r>
              <a:rPr lang="en-US" altLang="zh-CN" sz="3600">
                <a:latin typeface="黑体" panose="02010600030101010101" pitchFamily="2" charset="-122"/>
                <a:ea typeface="黑体" panose="02010600030101010101" pitchFamily="2" charset="-122"/>
              </a:rPr>
              <a:t>6</a:t>
            </a: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题</a:t>
            </a:r>
            <a:r>
              <a:rPr lang="en-US" altLang="zh-CN" sz="3600">
                <a:latin typeface="黑体" panose="02010600030101010101" pitchFamily="2" charset="-122"/>
                <a:ea typeface="黑体" panose="02010600030101010101" pitchFamily="2" charset="-122"/>
              </a:rPr>
              <a:t>.</a:t>
            </a:r>
            <a:endParaRPr lang="zh-CN" altLang="en-US" sz="36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03" name="矩形 1"/>
          <p:cNvSpPr/>
          <p:nvPr/>
        </p:nvSpPr>
        <p:spPr>
          <a:xfrm>
            <a:off x="1547813" y="1773238"/>
            <a:ext cx="133826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作业</a:t>
            </a:r>
            <a:r>
              <a:rPr lang="en-US" altLang="zh-CN" sz="36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endParaRPr lang="en-US" altLang="zh-CN" sz="360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任意多边形 17"/>
          <p:cNvSpPr/>
          <p:nvPr/>
        </p:nvSpPr>
        <p:spPr>
          <a:xfrm>
            <a:off x="-1587" y="0"/>
            <a:ext cx="5437187" cy="6858000"/>
          </a:xfrm>
          <a:custGeom>
            <a:avLst/>
            <a:gdLst>
              <a:gd name="txL" fmla="*/ 0 w 5437991"/>
              <a:gd name="txT" fmla="*/ 0 h 6858000"/>
              <a:gd name="txR" fmla="*/ 5437991 w 5437991"/>
              <a:gd name="txB" fmla="*/ 6858000 h 6858000"/>
            </a:gdLst>
            <a:ahLst/>
            <a:cxnLst>
              <a:cxn ang="0">
                <a:pos x="0" y="0"/>
              </a:cxn>
              <a:cxn ang="0">
                <a:pos x="5409170" y="0"/>
              </a:cxn>
              <a:cxn ang="0">
                <a:pos x="1624475" y="6858000"/>
              </a:cxn>
              <a:cxn ang="0">
                <a:pos x="0" y="6858000"/>
              </a:cxn>
              <a:cxn ang="0">
                <a:pos x="0" y="0"/>
              </a:cxn>
            </a:cxnLst>
            <a:rect l="txL" t="txT" r="txR" b="tx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7" name="Text Box 20"/>
          <p:cNvSpPr txBox="1"/>
          <p:nvPr/>
        </p:nvSpPr>
        <p:spPr>
          <a:xfrm>
            <a:off x="1306513" y="1206500"/>
            <a:ext cx="18113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rPr>
              <a:t>Contents</a:t>
            </a:r>
            <a:endParaRPr lang="zh-CN" altLang="en-US" sz="2400" dirty="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2" charset="-122"/>
            </a:endParaRPr>
          </a:p>
        </p:txBody>
      </p:sp>
      <p:sp>
        <p:nvSpPr>
          <p:cNvPr id="11268" name="文本框 20"/>
          <p:cNvSpPr txBox="1"/>
          <p:nvPr/>
        </p:nvSpPr>
        <p:spPr>
          <a:xfrm>
            <a:off x="277813" y="828675"/>
            <a:ext cx="134778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dirty="0">
                <a:solidFill>
                  <a:srgbClr val="FFFF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目录</a:t>
            </a:r>
            <a:endParaRPr lang="zh-CN" altLang="en-US" sz="4800" dirty="0">
              <a:solidFill>
                <a:srgbClr val="FFFF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cxnSp>
        <p:nvCxnSpPr>
          <p:cNvPr id="11269" name="直接连接符 22"/>
          <p:cNvCxnSpPr/>
          <p:nvPr/>
        </p:nvCxnSpPr>
        <p:spPr>
          <a:xfrm>
            <a:off x="571500" y="1628775"/>
            <a:ext cx="2430463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ysDash"/>
            <a:headEnd type="none" w="med" len="med"/>
            <a:tailEnd type="none" w="med" len="med"/>
          </a:ln>
        </p:spPr>
      </p:cxnSp>
      <p:cxnSp>
        <p:nvCxnSpPr>
          <p:cNvPr id="11270" name="直接连接符 24"/>
          <p:cNvCxnSpPr/>
          <p:nvPr/>
        </p:nvCxnSpPr>
        <p:spPr>
          <a:xfrm>
            <a:off x="1320800" y="534988"/>
            <a:ext cx="0" cy="2124075"/>
          </a:xfrm>
          <a:prstGeom prst="line">
            <a:avLst/>
          </a:prstGeom>
          <a:ln w="9525" cap="flat" cmpd="sng">
            <a:solidFill>
              <a:srgbClr val="FFFFFF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11271" name="椭圆 25"/>
          <p:cNvSpPr/>
          <p:nvPr/>
        </p:nvSpPr>
        <p:spPr>
          <a:xfrm>
            <a:off x="4192588" y="1246188"/>
            <a:ext cx="736600" cy="73501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Arial Narrow" panose="020B0606020202030204" pitchFamily="34" charset="0"/>
              <a:ea typeface="黑体" panose="02010600030101010101" pitchFamily="2" charset="-122"/>
            </a:endParaRPr>
          </a:p>
        </p:txBody>
      </p:sp>
      <p:sp>
        <p:nvSpPr>
          <p:cNvPr id="11272" name="椭圆 28"/>
          <p:cNvSpPr/>
          <p:nvPr/>
        </p:nvSpPr>
        <p:spPr>
          <a:xfrm>
            <a:off x="3709988" y="2103438"/>
            <a:ext cx="736600" cy="7366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Arial Narrow" panose="020B0606020202030204" pitchFamily="34" charset="0"/>
              <a:ea typeface="黑体" panose="02010600030101010101" pitchFamily="2" charset="-122"/>
            </a:endParaRPr>
          </a:p>
        </p:txBody>
      </p:sp>
      <p:sp>
        <p:nvSpPr>
          <p:cNvPr id="11273" name="椭圆 31"/>
          <p:cNvSpPr/>
          <p:nvPr/>
        </p:nvSpPr>
        <p:spPr>
          <a:xfrm>
            <a:off x="4246563" y="1298575"/>
            <a:ext cx="628650" cy="630238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rPr>
              <a:t>01</a:t>
            </a:r>
            <a:endParaRPr lang="en-US" altLang="zh-CN" sz="200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2" charset="-122"/>
            </a:endParaRPr>
          </a:p>
        </p:txBody>
      </p:sp>
      <p:sp>
        <p:nvSpPr>
          <p:cNvPr id="11274" name="椭圆 32"/>
          <p:cNvSpPr/>
          <p:nvPr/>
        </p:nvSpPr>
        <p:spPr>
          <a:xfrm>
            <a:off x="3762375" y="2157413"/>
            <a:ext cx="630238" cy="62865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rPr>
              <a:t>02</a:t>
            </a:r>
            <a:endParaRPr lang="en-US" altLang="zh-CN" sz="200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2" charset="-122"/>
            </a:endParaRPr>
          </a:p>
        </p:txBody>
      </p:sp>
      <p:grpSp>
        <p:nvGrpSpPr>
          <p:cNvPr id="11275" name="组合 23"/>
          <p:cNvGrpSpPr/>
          <p:nvPr/>
        </p:nvGrpSpPr>
        <p:grpSpPr>
          <a:xfrm>
            <a:off x="3246438" y="2955925"/>
            <a:ext cx="735012" cy="736600"/>
            <a:chOff x="2986088" y="3314700"/>
            <a:chExt cx="735012" cy="736600"/>
          </a:xfrm>
        </p:grpSpPr>
        <p:sp>
          <p:nvSpPr>
            <p:cNvPr id="11287" name="椭圆 29"/>
            <p:cNvSpPr/>
            <p:nvPr/>
          </p:nvSpPr>
          <p:spPr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1288" name="椭圆 33"/>
            <p:cNvSpPr/>
            <p:nvPr/>
          </p:nvSpPr>
          <p:spPr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2" charset="-122"/>
                </a:rPr>
                <a:t>03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endParaRPr>
            </a:p>
          </p:txBody>
        </p:sp>
      </p:grpSp>
      <p:grpSp>
        <p:nvGrpSpPr>
          <p:cNvPr id="11276" name="组合 18"/>
          <p:cNvGrpSpPr/>
          <p:nvPr/>
        </p:nvGrpSpPr>
        <p:grpSpPr>
          <a:xfrm>
            <a:off x="2773363" y="3849688"/>
            <a:ext cx="735012" cy="735012"/>
            <a:chOff x="2513013" y="4183063"/>
            <a:chExt cx="735012" cy="735012"/>
          </a:xfrm>
        </p:grpSpPr>
        <p:sp>
          <p:nvSpPr>
            <p:cNvPr id="11285" name="椭圆 30"/>
            <p:cNvSpPr/>
            <p:nvPr/>
          </p:nvSpPr>
          <p:spPr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1286" name="椭圆 34"/>
            <p:cNvSpPr/>
            <p:nvPr/>
          </p:nvSpPr>
          <p:spPr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2" charset="-122"/>
                </a:rPr>
                <a:t>04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11277" name="文本框 35"/>
          <p:cNvSpPr txBox="1"/>
          <p:nvPr/>
        </p:nvSpPr>
        <p:spPr>
          <a:xfrm>
            <a:off x="4422775" y="2281238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新知探究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8" name="文本框 36"/>
          <p:cNvSpPr txBox="1"/>
          <p:nvPr/>
        </p:nvSpPr>
        <p:spPr>
          <a:xfrm>
            <a:off x="4927600" y="1414463"/>
            <a:ext cx="16938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回顾思考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9" name="文本框 37"/>
          <p:cNvSpPr txBox="1"/>
          <p:nvPr/>
        </p:nvSpPr>
        <p:spPr>
          <a:xfrm>
            <a:off x="3508375" y="4051300"/>
            <a:ext cx="1739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巩固练习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80" name="文本框 38"/>
          <p:cNvSpPr txBox="1"/>
          <p:nvPr/>
        </p:nvSpPr>
        <p:spPr>
          <a:xfrm>
            <a:off x="3959225" y="3163888"/>
            <a:ext cx="16430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例题演示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11281" name="组合 19"/>
          <p:cNvGrpSpPr/>
          <p:nvPr/>
        </p:nvGrpSpPr>
        <p:grpSpPr>
          <a:xfrm>
            <a:off x="2279650" y="4821238"/>
            <a:ext cx="735013" cy="735012"/>
            <a:chOff x="2513013" y="4183063"/>
            <a:chExt cx="735012" cy="735012"/>
          </a:xfrm>
        </p:grpSpPr>
        <p:sp>
          <p:nvSpPr>
            <p:cNvPr id="11283" name="椭圆 30"/>
            <p:cNvSpPr/>
            <p:nvPr/>
          </p:nvSpPr>
          <p:spPr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1284" name="椭圆 34"/>
            <p:cNvSpPr/>
            <p:nvPr/>
          </p:nvSpPr>
          <p:spPr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2" charset="-122"/>
                </a:rPr>
                <a:t>05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11282" name="文本框 38"/>
          <p:cNvSpPr txBox="1"/>
          <p:nvPr/>
        </p:nvSpPr>
        <p:spPr>
          <a:xfrm>
            <a:off x="3000375" y="4983163"/>
            <a:ext cx="16430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课堂小结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5" name="Text Box 7"/>
          <p:cNvSpPr txBox="1"/>
          <p:nvPr/>
        </p:nvSpPr>
        <p:spPr>
          <a:xfrm>
            <a:off x="796925" y="2703513"/>
            <a:ext cx="4083050" cy="481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② 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再把所得的积相加。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419" name="Rectangle 11" descr="PE03255_"/>
          <p:cNvSpPr/>
          <p:nvPr/>
        </p:nvSpPr>
        <p:spPr>
          <a:xfrm>
            <a:off x="796925" y="1982788"/>
            <a:ext cx="6099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① 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将单项式分别乘以多项式的各项，</a:t>
            </a:r>
            <a:endParaRPr lang="en-US" altLang="x-none" sz="280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423" name="Rectangle 15" descr="PE03255_"/>
          <p:cNvSpPr/>
          <p:nvPr/>
        </p:nvSpPr>
        <p:spPr>
          <a:xfrm>
            <a:off x="758825" y="4357688"/>
            <a:ext cx="3505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① 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不能漏乘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endParaRPr lang="en-US" altLang="zh-CN" sz="280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424" name="Rectangle 16" descr="PE03255_"/>
          <p:cNvSpPr/>
          <p:nvPr/>
        </p:nvSpPr>
        <p:spPr>
          <a:xfrm>
            <a:off x="2851150" y="4357688"/>
            <a:ext cx="4870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即单项式要乘多项式的每一项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7425" name="Rectangle 17" descr="PE03255_"/>
          <p:cNvSpPr/>
          <p:nvPr/>
        </p:nvSpPr>
        <p:spPr>
          <a:xfrm>
            <a:off x="755650" y="5157788"/>
            <a:ext cx="47720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② 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去括号时注意符号的确定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.</a:t>
            </a:r>
            <a:endParaRPr lang="en-US" altLang="zh-CN" sz="280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319" name="Rectangle 10" descr="PE03255_"/>
          <p:cNvSpPr/>
          <p:nvPr/>
        </p:nvSpPr>
        <p:spPr>
          <a:xfrm>
            <a:off x="765175" y="1317625"/>
            <a:ext cx="65674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如何进行单项式与多项式乘法的运算？</a:t>
            </a:r>
            <a:endParaRPr lang="en-US" altLang="x-none" sz="28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3" name="Rectangle 14" descr="PE03255_"/>
          <p:cNvSpPr/>
          <p:nvPr/>
        </p:nvSpPr>
        <p:spPr>
          <a:xfrm>
            <a:off x="796925" y="3597275"/>
            <a:ext cx="7786688" cy="52387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进行单项式与多项式乘法运算时，要注意什么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?</a:t>
            </a:r>
            <a:endParaRPr lang="en-US" altLang="zh-CN" sz="28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2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2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/>
      <p:bldP spid="17419" grpId="0" build="p"/>
      <p:bldP spid="17423" grpId="0" build="p"/>
      <p:bldP spid="17424" grpId="0" build="p"/>
      <p:bldP spid="17425" grpId="0" build="p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611188" y="1038225"/>
            <a:ext cx="79756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ts val="60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某地区在退耕还林期间，将一块长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m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米，宽为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a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米的长方形林区的长增加了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n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米，宽增加了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米，用两种方法表示这块林区现在的面积。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3075" name="Rectangle 3"/>
          <p:cNvSpPr/>
          <p:nvPr/>
        </p:nvSpPr>
        <p:spPr>
          <a:xfrm>
            <a:off x="2195513" y="3716338"/>
            <a:ext cx="3429000" cy="2286000"/>
          </a:xfrm>
          <a:prstGeom prst="rect">
            <a:avLst/>
          </a:prstGeom>
          <a:solidFill>
            <a:srgbClr val="00FF00"/>
          </a:solid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195513" y="3030538"/>
            <a:ext cx="4648200" cy="2971800"/>
            <a:chOff x="1488" y="636"/>
            <a:chExt cx="2928" cy="1872"/>
          </a:xfrm>
        </p:grpSpPr>
        <p:sp>
          <p:nvSpPr>
            <p:cNvPr id="14363" name="Rectangle 5"/>
            <p:cNvSpPr/>
            <p:nvPr/>
          </p:nvSpPr>
          <p:spPr>
            <a:xfrm>
              <a:off x="1488" y="636"/>
              <a:ext cx="2160" cy="432"/>
            </a:xfrm>
            <a:prstGeom prst="rect">
              <a:avLst/>
            </a:prstGeom>
            <a:solidFill>
              <a:srgbClr val="00FFFF"/>
            </a:solidFill>
            <a:ln w="38100" cap="flat" cmpd="sng">
              <a:solidFill>
                <a:srgbClr val="FF33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4364" name="Rectangle 6"/>
            <p:cNvSpPr/>
            <p:nvPr/>
          </p:nvSpPr>
          <p:spPr>
            <a:xfrm>
              <a:off x="3648" y="1068"/>
              <a:ext cx="768" cy="1440"/>
            </a:xfrm>
            <a:prstGeom prst="rect">
              <a:avLst/>
            </a:prstGeom>
            <a:solidFill>
              <a:srgbClr val="00FFFF"/>
            </a:solidFill>
            <a:ln w="38100" cap="flat" cmpd="sng">
              <a:solidFill>
                <a:srgbClr val="FF33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4365" name="Rectangle 7"/>
            <p:cNvSpPr/>
            <p:nvPr/>
          </p:nvSpPr>
          <p:spPr>
            <a:xfrm>
              <a:off x="3648" y="636"/>
              <a:ext cx="768" cy="432"/>
            </a:xfrm>
            <a:prstGeom prst="rect">
              <a:avLst/>
            </a:prstGeom>
            <a:solidFill>
              <a:srgbClr val="00FFFF"/>
            </a:solidFill>
            <a:ln w="38100" cap="flat" cmpd="sng">
              <a:solidFill>
                <a:srgbClr val="FF33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814513" y="3716338"/>
            <a:ext cx="3810000" cy="2851150"/>
            <a:chOff x="1248" y="1068"/>
            <a:chExt cx="2400" cy="1796"/>
          </a:xfrm>
        </p:grpSpPr>
        <p:grpSp>
          <p:nvGrpSpPr>
            <p:cNvPr id="14351" name="Group 9"/>
            <p:cNvGrpSpPr/>
            <p:nvPr/>
          </p:nvGrpSpPr>
          <p:grpSpPr>
            <a:xfrm>
              <a:off x="1248" y="1068"/>
              <a:ext cx="336" cy="1440"/>
              <a:chOff x="1248" y="1068"/>
              <a:chExt cx="336" cy="1440"/>
            </a:xfrm>
          </p:grpSpPr>
          <p:sp>
            <p:nvSpPr>
              <p:cNvPr id="14358" name="Text Box 10"/>
              <p:cNvSpPr txBox="1"/>
              <p:nvPr/>
            </p:nvSpPr>
            <p:spPr>
              <a:xfrm>
                <a:off x="1248" y="1548"/>
                <a:ext cx="336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None/>
                </a:pPr>
                <a:r>
                  <a:rPr lang="en-US" altLang="zh-CN" sz="3600">
                    <a:latin typeface="Times New Roman" panose="02020603050405020304" pitchFamily="18" charset="0"/>
                    <a:ea typeface="黑体" panose="02010600030101010101" pitchFamily="2" charset="-122"/>
                  </a:rPr>
                  <a:t>a</a:t>
                </a:r>
                <a:endParaRPr lang="en-US" altLang="zh-CN" sz="3600">
                  <a:latin typeface="Times New Roman" panose="02020603050405020304" pitchFamily="18" charset="0"/>
                  <a:ea typeface="黑体" panose="02010600030101010101" pitchFamily="2" charset="-122"/>
                </a:endParaRPr>
              </a:p>
            </p:txBody>
          </p:sp>
          <p:sp>
            <p:nvSpPr>
              <p:cNvPr id="14359" name="Line 11"/>
              <p:cNvSpPr/>
              <p:nvPr/>
            </p:nvSpPr>
            <p:spPr>
              <a:xfrm>
                <a:off x="1296" y="1068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0" name="Line 12"/>
              <p:cNvSpPr/>
              <p:nvPr/>
            </p:nvSpPr>
            <p:spPr>
              <a:xfrm>
                <a:off x="1296" y="2508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1" name="Line 13"/>
              <p:cNvSpPr/>
              <p:nvPr/>
            </p:nvSpPr>
            <p:spPr>
              <a:xfrm>
                <a:off x="1344" y="1932"/>
                <a:ext cx="0" cy="57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4362" name="Line 14"/>
              <p:cNvSpPr/>
              <p:nvPr/>
            </p:nvSpPr>
            <p:spPr>
              <a:xfrm flipV="1">
                <a:off x="1344" y="1068"/>
                <a:ext cx="0" cy="4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14352" name="Group 15"/>
            <p:cNvGrpSpPr/>
            <p:nvPr/>
          </p:nvGrpSpPr>
          <p:grpSpPr>
            <a:xfrm>
              <a:off x="1488" y="2460"/>
              <a:ext cx="2160" cy="404"/>
              <a:chOff x="1488" y="2460"/>
              <a:chExt cx="2160" cy="404"/>
            </a:xfrm>
          </p:grpSpPr>
          <p:sp>
            <p:nvSpPr>
              <p:cNvPr id="14353" name="Text Box 16"/>
              <p:cNvSpPr txBox="1"/>
              <p:nvPr/>
            </p:nvSpPr>
            <p:spPr>
              <a:xfrm>
                <a:off x="2256" y="2460"/>
                <a:ext cx="720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None/>
                </a:pPr>
                <a:r>
                  <a:rPr lang="en-US" altLang="zh-CN" sz="3600">
                    <a:latin typeface="Times New Roman" panose="02020603050405020304" pitchFamily="18" charset="0"/>
                    <a:ea typeface="黑体" panose="02010600030101010101" pitchFamily="2" charset="-122"/>
                  </a:rPr>
                  <a:t>m</a:t>
                </a:r>
                <a:endParaRPr lang="en-US" altLang="zh-CN" sz="3600">
                  <a:latin typeface="Times New Roman" panose="02020603050405020304" pitchFamily="18" charset="0"/>
                  <a:ea typeface="黑体" panose="02010600030101010101" pitchFamily="2" charset="-122"/>
                </a:endParaRPr>
              </a:p>
            </p:txBody>
          </p:sp>
          <p:sp>
            <p:nvSpPr>
              <p:cNvPr id="14354" name="Line 17"/>
              <p:cNvSpPr/>
              <p:nvPr/>
            </p:nvSpPr>
            <p:spPr>
              <a:xfrm>
                <a:off x="1488" y="2508"/>
                <a:ext cx="0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5" name="Line 18"/>
              <p:cNvSpPr/>
              <p:nvPr/>
            </p:nvSpPr>
            <p:spPr>
              <a:xfrm>
                <a:off x="3648" y="2508"/>
                <a:ext cx="0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6" name="Line 19"/>
              <p:cNvSpPr/>
              <p:nvPr/>
            </p:nvSpPr>
            <p:spPr>
              <a:xfrm flipH="1">
                <a:off x="1488" y="2652"/>
                <a:ext cx="72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4357" name="Line 20"/>
              <p:cNvSpPr/>
              <p:nvPr/>
            </p:nvSpPr>
            <p:spPr>
              <a:xfrm>
                <a:off x="2688" y="2652"/>
                <a:ext cx="96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6" name="Group 21"/>
          <p:cNvGrpSpPr/>
          <p:nvPr/>
        </p:nvGrpSpPr>
        <p:grpSpPr>
          <a:xfrm>
            <a:off x="1739900" y="2759075"/>
            <a:ext cx="5410200" cy="3841750"/>
            <a:chOff x="1200" y="444"/>
            <a:chExt cx="3408" cy="2420"/>
          </a:xfrm>
        </p:grpSpPr>
        <p:grpSp>
          <p:nvGrpSpPr>
            <p:cNvPr id="14343" name="Group 22"/>
            <p:cNvGrpSpPr/>
            <p:nvPr/>
          </p:nvGrpSpPr>
          <p:grpSpPr>
            <a:xfrm>
              <a:off x="1200" y="444"/>
              <a:ext cx="384" cy="644"/>
              <a:chOff x="1200" y="444"/>
              <a:chExt cx="384" cy="644"/>
            </a:xfrm>
          </p:grpSpPr>
          <p:sp>
            <p:nvSpPr>
              <p:cNvPr id="14348" name="Text Box 23"/>
              <p:cNvSpPr txBox="1"/>
              <p:nvPr/>
            </p:nvSpPr>
            <p:spPr>
              <a:xfrm>
                <a:off x="1200" y="684"/>
                <a:ext cx="384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None/>
                </a:pPr>
                <a:r>
                  <a:rPr lang="en-US" altLang="zh-CN" sz="3600">
                    <a:latin typeface="Times New Roman" panose="02020603050405020304" pitchFamily="18" charset="0"/>
                    <a:ea typeface="黑体" panose="02010600030101010101" pitchFamily="2" charset="-122"/>
                  </a:rPr>
                  <a:t>b</a:t>
                </a:r>
                <a:endParaRPr lang="en-US" altLang="zh-CN" sz="3600">
                  <a:latin typeface="Times New Roman" panose="02020603050405020304" pitchFamily="18" charset="0"/>
                  <a:ea typeface="黑体" panose="02010600030101010101" pitchFamily="2" charset="-122"/>
                </a:endParaRPr>
              </a:p>
            </p:txBody>
          </p:sp>
          <p:sp>
            <p:nvSpPr>
              <p:cNvPr id="14349" name="Line 24"/>
              <p:cNvSpPr/>
              <p:nvPr/>
            </p:nvSpPr>
            <p:spPr>
              <a:xfrm>
                <a:off x="1296" y="636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0" name="Line 25"/>
              <p:cNvSpPr/>
              <p:nvPr/>
            </p:nvSpPr>
            <p:spPr>
              <a:xfrm>
                <a:off x="1344" y="444"/>
                <a:ext cx="0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14344" name="Group 26"/>
            <p:cNvGrpSpPr/>
            <p:nvPr/>
          </p:nvGrpSpPr>
          <p:grpSpPr>
            <a:xfrm>
              <a:off x="3888" y="2460"/>
              <a:ext cx="720" cy="404"/>
              <a:chOff x="3888" y="2460"/>
              <a:chExt cx="720" cy="404"/>
            </a:xfrm>
          </p:grpSpPr>
          <p:sp>
            <p:nvSpPr>
              <p:cNvPr id="14345" name="Text Box 27"/>
              <p:cNvSpPr txBox="1"/>
              <p:nvPr/>
            </p:nvSpPr>
            <p:spPr>
              <a:xfrm>
                <a:off x="3888" y="2460"/>
                <a:ext cx="576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None/>
                </a:pPr>
                <a:r>
                  <a:rPr lang="en-US" altLang="zh-CN" sz="3600">
                    <a:latin typeface="Times New Roman" panose="02020603050405020304" pitchFamily="18" charset="0"/>
                    <a:ea typeface="黑体" panose="02010600030101010101" pitchFamily="2" charset="-122"/>
                  </a:rPr>
                  <a:t>n</a:t>
                </a:r>
                <a:endParaRPr lang="en-US" altLang="zh-CN" sz="3600">
                  <a:latin typeface="Times New Roman" panose="02020603050405020304" pitchFamily="18" charset="0"/>
                  <a:ea typeface="黑体" panose="02010600030101010101" pitchFamily="2" charset="-122"/>
                </a:endParaRPr>
              </a:p>
            </p:txBody>
          </p:sp>
          <p:sp>
            <p:nvSpPr>
              <p:cNvPr id="14346" name="Line 28"/>
              <p:cNvSpPr/>
              <p:nvPr/>
            </p:nvSpPr>
            <p:spPr>
              <a:xfrm>
                <a:off x="4416" y="2508"/>
                <a:ext cx="0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47" name="Line 29"/>
              <p:cNvSpPr/>
              <p:nvPr/>
            </p:nvSpPr>
            <p:spPr>
              <a:xfrm flipH="1">
                <a:off x="4416" y="2652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2297113" y="2506663"/>
            <a:ext cx="3429000" cy="2286000"/>
          </a:xfrm>
          <a:prstGeom prst="rect">
            <a:avLst/>
          </a:prstGeom>
          <a:solidFill>
            <a:srgbClr val="00FF00"/>
          </a:solid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zh-CN" sz="1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grpSp>
        <p:nvGrpSpPr>
          <p:cNvPr id="15363" name="Group 3"/>
          <p:cNvGrpSpPr/>
          <p:nvPr/>
        </p:nvGrpSpPr>
        <p:grpSpPr>
          <a:xfrm>
            <a:off x="2274888" y="1854200"/>
            <a:ext cx="4648200" cy="2971800"/>
            <a:chOff x="1488" y="636"/>
            <a:chExt cx="2928" cy="1872"/>
          </a:xfrm>
        </p:grpSpPr>
        <p:sp>
          <p:nvSpPr>
            <p:cNvPr id="15393" name="Rectangle 4"/>
            <p:cNvSpPr/>
            <p:nvPr/>
          </p:nvSpPr>
          <p:spPr>
            <a:xfrm>
              <a:off x="1488" y="636"/>
              <a:ext cx="2160" cy="432"/>
            </a:xfrm>
            <a:prstGeom prst="rect">
              <a:avLst/>
            </a:prstGeom>
            <a:solidFill>
              <a:srgbClr val="00FFFF"/>
            </a:solidFill>
            <a:ln w="38100" cap="flat" cmpd="sng">
              <a:solidFill>
                <a:srgbClr val="FF33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5394" name="Rectangle 5"/>
            <p:cNvSpPr/>
            <p:nvPr/>
          </p:nvSpPr>
          <p:spPr>
            <a:xfrm>
              <a:off x="3648" y="1068"/>
              <a:ext cx="768" cy="1440"/>
            </a:xfrm>
            <a:prstGeom prst="rect">
              <a:avLst/>
            </a:prstGeom>
            <a:solidFill>
              <a:srgbClr val="00FFFF"/>
            </a:solidFill>
            <a:ln w="38100" cap="flat" cmpd="sng">
              <a:solidFill>
                <a:srgbClr val="FF33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5395" name="Rectangle 6"/>
            <p:cNvSpPr/>
            <p:nvPr/>
          </p:nvSpPr>
          <p:spPr>
            <a:xfrm>
              <a:off x="3648" y="636"/>
              <a:ext cx="768" cy="432"/>
            </a:xfrm>
            <a:prstGeom prst="rect">
              <a:avLst/>
            </a:prstGeom>
            <a:solidFill>
              <a:srgbClr val="00FFFF"/>
            </a:solidFill>
            <a:ln w="38100" cap="flat" cmpd="sng">
              <a:solidFill>
                <a:srgbClr val="FF33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4103" name="Text Box 7"/>
          <p:cNvSpPr txBox="1"/>
          <p:nvPr/>
        </p:nvSpPr>
        <p:spPr>
          <a:xfrm>
            <a:off x="3570288" y="3149600"/>
            <a:ext cx="152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0030101010101" pitchFamily="2" charset="-122"/>
              </a:rPr>
              <a:t>ma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4104" name="Text Box 8"/>
          <p:cNvSpPr txBox="1"/>
          <p:nvPr/>
        </p:nvSpPr>
        <p:spPr>
          <a:xfrm>
            <a:off x="5932488" y="3149600"/>
            <a:ext cx="1219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err="1">
                <a:latin typeface="Times New Roman" panose="02020603050405020304" pitchFamily="18" charset="0"/>
                <a:ea typeface="黑体" panose="02010600030101010101" pitchFamily="2" charset="-122"/>
              </a:rPr>
              <a:t>na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4105" name="Text Box 9"/>
          <p:cNvSpPr txBox="1"/>
          <p:nvPr/>
        </p:nvSpPr>
        <p:spPr>
          <a:xfrm>
            <a:off x="3551238" y="1854200"/>
            <a:ext cx="1219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err="1">
                <a:latin typeface="Times New Roman" panose="02020603050405020304" pitchFamily="18" charset="0"/>
                <a:ea typeface="黑体" panose="02010600030101010101" pitchFamily="2" charset="-122"/>
              </a:rPr>
              <a:t>mb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4106" name="Text Box 10"/>
          <p:cNvSpPr txBox="1"/>
          <p:nvPr/>
        </p:nvSpPr>
        <p:spPr>
          <a:xfrm>
            <a:off x="5932488" y="185420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err="1">
                <a:latin typeface="Times New Roman" panose="02020603050405020304" pitchFamily="18" charset="0"/>
                <a:ea typeface="黑体" panose="02010600030101010101" pitchFamily="2" charset="-122"/>
              </a:rPr>
              <a:t>nb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grpSp>
        <p:nvGrpSpPr>
          <p:cNvPr id="15368" name="Group 11"/>
          <p:cNvGrpSpPr/>
          <p:nvPr/>
        </p:nvGrpSpPr>
        <p:grpSpPr>
          <a:xfrm>
            <a:off x="1893888" y="2540000"/>
            <a:ext cx="3810000" cy="2851150"/>
            <a:chOff x="1248" y="1068"/>
            <a:chExt cx="2400" cy="1796"/>
          </a:xfrm>
        </p:grpSpPr>
        <p:grpSp>
          <p:nvGrpSpPr>
            <p:cNvPr id="15381" name="Group 12"/>
            <p:cNvGrpSpPr/>
            <p:nvPr/>
          </p:nvGrpSpPr>
          <p:grpSpPr>
            <a:xfrm>
              <a:off x="1248" y="1068"/>
              <a:ext cx="336" cy="1440"/>
              <a:chOff x="1248" y="1068"/>
              <a:chExt cx="336" cy="1440"/>
            </a:xfrm>
          </p:grpSpPr>
          <p:sp>
            <p:nvSpPr>
              <p:cNvPr id="15388" name="Text Box 13"/>
              <p:cNvSpPr txBox="1"/>
              <p:nvPr/>
            </p:nvSpPr>
            <p:spPr>
              <a:xfrm>
                <a:off x="1248" y="1548"/>
                <a:ext cx="336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None/>
                </a:pPr>
                <a:r>
                  <a:rPr lang="en-US" altLang="zh-CN" sz="3600">
                    <a:latin typeface="Times New Roman" panose="02020603050405020304" pitchFamily="18" charset="0"/>
                    <a:ea typeface="黑体" panose="02010600030101010101" pitchFamily="2" charset="-122"/>
                  </a:rPr>
                  <a:t>a</a:t>
                </a:r>
                <a:endParaRPr lang="en-US" altLang="zh-CN" sz="3600">
                  <a:latin typeface="Times New Roman" panose="02020603050405020304" pitchFamily="18" charset="0"/>
                  <a:ea typeface="黑体" panose="02010600030101010101" pitchFamily="2" charset="-122"/>
                </a:endParaRPr>
              </a:p>
            </p:txBody>
          </p:sp>
          <p:sp>
            <p:nvSpPr>
              <p:cNvPr id="15389" name="Line 14"/>
              <p:cNvSpPr/>
              <p:nvPr/>
            </p:nvSpPr>
            <p:spPr>
              <a:xfrm>
                <a:off x="1296" y="1068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0" name="Line 15"/>
              <p:cNvSpPr/>
              <p:nvPr/>
            </p:nvSpPr>
            <p:spPr>
              <a:xfrm>
                <a:off x="1296" y="2508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1" name="Line 16"/>
              <p:cNvSpPr/>
              <p:nvPr/>
            </p:nvSpPr>
            <p:spPr>
              <a:xfrm>
                <a:off x="1344" y="1932"/>
                <a:ext cx="0" cy="57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5392" name="Line 17"/>
              <p:cNvSpPr/>
              <p:nvPr/>
            </p:nvSpPr>
            <p:spPr>
              <a:xfrm flipV="1">
                <a:off x="1344" y="1068"/>
                <a:ext cx="0" cy="4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15382" name="Group 18"/>
            <p:cNvGrpSpPr/>
            <p:nvPr/>
          </p:nvGrpSpPr>
          <p:grpSpPr>
            <a:xfrm>
              <a:off x="1488" y="2460"/>
              <a:ext cx="2160" cy="404"/>
              <a:chOff x="1488" y="2460"/>
              <a:chExt cx="2160" cy="404"/>
            </a:xfrm>
          </p:grpSpPr>
          <p:sp>
            <p:nvSpPr>
              <p:cNvPr id="15383" name="Text Box 19"/>
              <p:cNvSpPr txBox="1"/>
              <p:nvPr/>
            </p:nvSpPr>
            <p:spPr>
              <a:xfrm>
                <a:off x="2256" y="2460"/>
                <a:ext cx="720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None/>
                </a:pPr>
                <a:r>
                  <a:rPr lang="en-US" altLang="zh-CN" sz="3600">
                    <a:latin typeface="Times New Roman" panose="02020603050405020304" pitchFamily="18" charset="0"/>
                    <a:ea typeface="黑体" panose="02010600030101010101" pitchFamily="2" charset="-122"/>
                  </a:rPr>
                  <a:t>m</a:t>
                </a:r>
                <a:endParaRPr lang="en-US" altLang="zh-CN" sz="3600">
                  <a:latin typeface="Times New Roman" panose="02020603050405020304" pitchFamily="18" charset="0"/>
                  <a:ea typeface="黑体" panose="02010600030101010101" pitchFamily="2" charset="-122"/>
                </a:endParaRPr>
              </a:p>
            </p:txBody>
          </p:sp>
          <p:sp>
            <p:nvSpPr>
              <p:cNvPr id="15384" name="Line 20"/>
              <p:cNvSpPr/>
              <p:nvPr/>
            </p:nvSpPr>
            <p:spPr>
              <a:xfrm>
                <a:off x="1488" y="2508"/>
                <a:ext cx="0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5" name="Line 21"/>
              <p:cNvSpPr/>
              <p:nvPr/>
            </p:nvSpPr>
            <p:spPr>
              <a:xfrm>
                <a:off x="3648" y="2508"/>
                <a:ext cx="0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6" name="Line 22"/>
              <p:cNvSpPr/>
              <p:nvPr/>
            </p:nvSpPr>
            <p:spPr>
              <a:xfrm flipH="1">
                <a:off x="1488" y="2652"/>
                <a:ext cx="72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5387" name="Line 23"/>
              <p:cNvSpPr/>
              <p:nvPr/>
            </p:nvSpPr>
            <p:spPr>
              <a:xfrm>
                <a:off x="2688" y="2652"/>
                <a:ext cx="96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15369" name="Group 24"/>
          <p:cNvGrpSpPr/>
          <p:nvPr/>
        </p:nvGrpSpPr>
        <p:grpSpPr>
          <a:xfrm>
            <a:off x="1817688" y="1549400"/>
            <a:ext cx="5410200" cy="3841750"/>
            <a:chOff x="1200" y="444"/>
            <a:chExt cx="3408" cy="2420"/>
          </a:xfrm>
        </p:grpSpPr>
        <p:grpSp>
          <p:nvGrpSpPr>
            <p:cNvPr id="15373" name="Group 25"/>
            <p:cNvGrpSpPr/>
            <p:nvPr/>
          </p:nvGrpSpPr>
          <p:grpSpPr>
            <a:xfrm>
              <a:off x="1200" y="444"/>
              <a:ext cx="384" cy="644"/>
              <a:chOff x="1200" y="444"/>
              <a:chExt cx="384" cy="644"/>
            </a:xfrm>
          </p:grpSpPr>
          <p:sp>
            <p:nvSpPr>
              <p:cNvPr id="15378" name="Text Box 26"/>
              <p:cNvSpPr txBox="1"/>
              <p:nvPr/>
            </p:nvSpPr>
            <p:spPr>
              <a:xfrm>
                <a:off x="1200" y="684"/>
                <a:ext cx="384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None/>
                </a:pPr>
                <a:r>
                  <a:rPr lang="en-US" altLang="zh-CN" sz="3600">
                    <a:latin typeface="Times New Roman" panose="02020603050405020304" pitchFamily="18" charset="0"/>
                    <a:ea typeface="黑体" panose="02010600030101010101" pitchFamily="2" charset="-122"/>
                  </a:rPr>
                  <a:t>b</a:t>
                </a:r>
                <a:endParaRPr lang="en-US" altLang="zh-CN" sz="3600">
                  <a:latin typeface="Times New Roman" panose="02020603050405020304" pitchFamily="18" charset="0"/>
                  <a:ea typeface="黑体" panose="02010600030101010101" pitchFamily="2" charset="-122"/>
                </a:endParaRPr>
              </a:p>
            </p:txBody>
          </p:sp>
          <p:sp>
            <p:nvSpPr>
              <p:cNvPr id="15379" name="Line 27"/>
              <p:cNvSpPr/>
              <p:nvPr/>
            </p:nvSpPr>
            <p:spPr>
              <a:xfrm>
                <a:off x="1296" y="636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0" name="Line 28"/>
              <p:cNvSpPr/>
              <p:nvPr/>
            </p:nvSpPr>
            <p:spPr>
              <a:xfrm>
                <a:off x="1344" y="444"/>
                <a:ext cx="0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15374" name="Group 29"/>
            <p:cNvGrpSpPr/>
            <p:nvPr/>
          </p:nvGrpSpPr>
          <p:grpSpPr>
            <a:xfrm>
              <a:off x="3888" y="2460"/>
              <a:ext cx="720" cy="404"/>
              <a:chOff x="3888" y="2460"/>
              <a:chExt cx="720" cy="404"/>
            </a:xfrm>
          </p:grpSpPr>
          <p:sp>
            <p:nvSpPr>
              <p:cNvPr id="15375" name="Text Box 30"/>
              <p:cNvSpPr txBox="1"/>
              <p:nvPr/>
            </p:nvSpPr>
            <p:spPr>
              <a:xfrm>
                <a:off x="3888" y="2460"/>
                <a:ext cx="576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None/>
                </a:pPr>
                <a:r>
                  <a:rPr lang="en-US" altLang="zh-CN" sz="3600">
                    <a:latin typeface="Times New Roman" panose="02020603050405020304" pitchFamily="18" charset="0"/>
                    <a:ea typeface="黑体" panose="02010600030101010101" pitchFamily="2" charset="-122"/>
                  </a:rPr>
                  <a:t>n</a:t>
                </a:r>
                <a:endParaRPr lang="en-US" altLang="zh-CN" sz="3600">
                  <a:latin typeface="Times New Roman" panose="02020603050405020304" pitchFamily="18" charset="0"/>
                  <a:ea typeface="黑体" panose="02010600030101010101" pitchFamily="2" charset="-122"/>
                </a:endParaRPr>
              </a:p>
            </p:txBody>
          </p:sp>
          <p:sp>
            <p:nvSpPr>
              <p:cNvPr id="15376" name="Line 31"/>
              <p:cNvSpPr/>
              <p:nvPr/>
            </p:nvSpPr>
            <p:spPr>
              <a:xfrm>
                <a:off x="4416" y="2508"/>
                <a:ext cx="0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7" name="Line 32"/>
              <p:cNvSpPr/>
              <p:nvPr/>
            </p:nvSpPr>
            <p:spPr>
              <a:xfrm flipH="1">
                <a:off x="4416" y="2652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15370" name="Rectangle 33"/>
          <p:cNvSpPr/>
          <p:nvPr/>
        </p:nvSpPr>
        <p:spPr>
          <a:xfrm>
            <a:off x="1101725" y="985838"/>
            <a:ext cx="6697663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你能用不同的方法表示图形的面积吗？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4130" name="Text Box 34"/>
          <p:cNvSpPr txBox="1"/>
          <p:nvPr/>
        </p:nvSpPr>
        <p:spPr>
          <a:xfrm>
            <a:off x="693738" y="5740400"/>
            <a:ext cx="78009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这块林区现在长为（</a:t>
            </a:r>
            <a:r>
              <a:rPr lang="en-US" altLang="zh-CN" sz="2800" err="1">
                <a:latin typeface="Arial" panose="020B0604020202020204" pitchFamily="34" charset="0"/>
                <a:ea typeface="黑体" panose="02010600030101010101" pitchFamily="2" charset="-122"/>
              </a:rPr>
              <a:t>m+n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）米，宽为（</a:t>
            </a:r>
            <a:r>
              <a:rPr lang="en-US" altLang="zh-CN" sz="2800" err="1">
                <a:latin typeface="Arial" panose="020B0604020202020204" pitchFamily="34" charset="0"/>
                <a:ea typeface="黑体" panose="02010600030101010101" pitchFamily="2" charset="-122"/>
              </a:rPr>
              <a:t>a+b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）米。</a:t>
            </a:r>
            <a:endParaRPr lang="zh-CN" altLang="en-US" sz="2800" baseline="300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684213" y="5516563"/>
            <a:ext cx="7685088" cy="1077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rPr>
              <a:t>四小块林区的面积分别为：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rPr>
              <a:t>ma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rPr>
              <a:t>、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rPr>
              <a:t>mb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rPr>
              <a:t>、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rPr>
              <a:t>na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rPr>
              <a:t>、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rPr>
              <a:t>nb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rPr>
              <a:t>，则总面积为（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rPr>
              <a:t>ma+mb+na+nb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rPr>
              <a:t>)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  <p:bldP spid="4130" grpId="0"/>
      <p:bldP spid="4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idx="1"/>
          </p:nvPr>
        </p:nvSpPr>
        <p:spPr>
          <a:xfrm>
            <a:off x="523875" y="1322388"/>
            <a:ext cx="8229600" cy="1041400"/>
          </a:xfrm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lang="en-US" altLang="zh-CN" sz="2800">
                <a:ea typeface="黑体" panose="02010600030101010101" pitchFamily="2" charset="-122"/>
              </a:rPr>
              <a:t>   </a:t>
            </a:r>
            <a:r>
              <a:rPr lang="zh-CN" altLang="en-US" sz="2800" dirty="0">
                <a:ea typeface="黑体" panose="02010600030101010101" pitchFamily="2" charset="-122"/>
              </a:rPr>
              <a:t>由于</a:t>
            </a:r>
            <a:r>
              <a:rPr lang="en-US" altLang="zh-CN" sz="2800">
                <a:ea typeface="黑体" panose="02010600030101010101" pitchFamily="2" charset="-122"/>
              </a:rPr>
              <a:t>(</a:t>
            </a:r>
            <a:r>
              <a:rPr lang="en-US" altLang="zh-CN" sz="2800" err="1">
                <a:ea typeface="黑体" panose="02010600030101010101" pitchFamily="2" charset="-122"/>
              </a:rPr>
              <a:t>m+n)(a+b</a:t>
            </a:r>
            <a:r>
              <a:rPr lang="en-US" altLang="zh-CN" sz="2800">
                <a:ea typeface="黑体" panose="02010600030101010101" pitchFamily="2" charset="-122"/>
              </a:rPr>
              <a:t>)</a:t>
            </a:r>
            <a:r>
              <a:rPr lang="zh-CN" altLang="en-US" sz="2800" dirty="0">
                <a:ea typeface="黑体" panose="02010600030101010101" pitchFamily="2" charset="-122"/>
              </a:rPr>
              <a:t>和</a:t>
            </a:r>
            <a:r>
              <a:rPr lang="en-US" altLang="zh-CN" sz="2800">
                <a:ea typeface="黑体" panose="02010600030101010101" pitchFamily="2" charset="-122"/>
              </a:rPr>
              <a:t>(</a:t>
            </a:r>
            <a:r>
              <a:rPr lang="en-US" altLang="zh-CN" sz="2800" err="1">
                <a:ea typeface="黑体" panose="02010600030101010101" pitchFamily="2" charset="-122"/>
              </a:rPr>
              <a:t>ma+mb+na+nb</a:t>
            </a:r>
            <a:r>
              <a:rPr lang="en-US" altLang="zh-CN" sz="2800">
                <a:ea typeface="黑体" panose="02010600030101010101" pitchFamily="2" charset="-122"/>
              </a:rPr>
              <a:t>)</a:t>
            </a:r>
            <a:r>
              <a:rPr lang="zh-CN" altLang="en-US" sz="2800" dirty="0">
                <a:ea typeface="黑体" panose="02010600030101010101" pitchFamily="2" charset="-122"/>
              </a:rPr>
              <a:t>表示同一块地的面积，故有：</a:t>
            </a:r>
            <a:endParaRPr lang="zh-CN" altLang="en-US" sz="2800" dirty="0">
              <a:ea typeface="黑体" panose="02010600030101010101" pitchFamily="2" charset="-122"/>
            </a:endParaRPr>
          </a:p>
        </p:txBody>
      </p:sp>
      <p:sp>
        <p:nvSpPr>
          <p:cNvPr id="5123" name="Rectangle 3" descr="PE03255_"/>
          <p:cNvSpPr>
            <a:spLocks noChangeArrowheads="1"/>
          </p:cNvSpPr>
          <p:nvPr/>
        </p:nvSpPr>
        <p:spPr bwMode="auto">
          <a:xfrm>
            <a:off x="1446213" y="2438400"/>
            <a:ext cx="2333625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(</a:t>
            </a:r>
            <a:r>
              <a:rPr kumimoji="1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m</a:t>
            </a:r>
            <a:r>
              <a:rPr kumimoji="1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+</a:t>
            </a:r>
            <a:r>
              <a:rPr kumimoji="1" lang="en-US" altLang="zh-CN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n</a:t>
            </a: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)(</a:t>
            </a:r>
            <a:r>
              <a:rPr kumimoji="1" lang="en-US" altLang="zh-CN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a</a:t>
            </a:r>
            <a:r>
              <a:rPr kumimoji="1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+</a:t>
            </a:r>
            <a:r>
              <a:rPr kumimoji="1" lang="en-US" altLang="zh-CN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b</a:t>
            </a: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)=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0030101010101" pitchFamily="2" charset="-122"/>
              <a:cs typeface="+mn-cs"/>
            </a:endParaRPr>
          </a:p>
        </p:txBody>
      </p:sp>
      <p:sp>
        <p:nvSpPr>
          <p:cNvPr id="5124" name="Rectangle 4" descr="PE03255_"/>
          <p:cNvSpPr>
            <a:spLocks noChangeArrowheads="1"/>
          </p:cNvSpPr>
          <p:nvPr/>
        </p:nvSpPr>
        <p:spPr bwMode="auto">
          <a:xfrm>
            <a:off x="3698875" y="24384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黑体" panose="02010600030101010101" pitchFamily="2" charset="-122"/>
                <a:cs typeface="+mn-cs"/>
              </a:rPr>
              <a:t>ma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2" charset="-122"/>
              <a:cs typeface="+mn-cs"/>
            </a:endParaRPr>
          </a:p>
        </p:txBody>
      </p:sp>
      <p:sp>
        <p:nvSpPr>
          <p:cNvPr id="5125" name="Rectangle 5" descr="PE03255_"/>
          <p:cNvSpPr>
            <a:spLocks noChangeArrowheads="1"/>
          </p:cNvSpPr>
          <p:nvPr/>
        </p:nvSpPr>
        <p:spPr bwMode="auto">
          <a:xfrm>
            <a:off x="4491038" y="2438400"/>
            <a:ext cx="1027113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+ </a:t>
            </a:r>
            <a:r>
              <a:rPr kumimoji="1" lang="en-US" altLang="zh-CN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黑体" panose="02010600030101010101" pitchFamily="2" charset="-122"/>
                <a:cs typeface="+mn-cs"/>
              </a:rPr>
              <a:t>mb</a:t>
            </a:r>
            <a:endParaRPr kumimoji="1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 Antiqua" panose="02040602050305030304" pitchFamily="18" charset="0"/>
              <a:ea typeface="黑体" panose="02010600030101010101" pitchFamily="2" charset="-122"/>
              <a:cs typeface="+mn-cs"/>
            </a:endParaRPr>
          </a:p>
        </p:txBody>
      </p:sp>
      <p:sp>
        <p:nvSpPr>
          <p:cNvPr id="5126" name="Rectangle 6" descr="PE03255_"/>
          <p:cNvSpPr>
            <a:spLocks noChangeArrowheads="1"/>
          </p:cNvSpPr>
          <p:nvPr/>
        </p:nvSpPr>
        <p:spPr bwMode="auto">
          <a:xfrm>
            <a:off x="5715000" y="2438400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+ </a:t>
            </a:r>
            <a:r>
              <a:rPr kumimoji="1" lang="en-US" altLang="zh-CN" sz="3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黑体" panose="02010600030101010101" pitchFamily="2" charset="-122"/>
                <a:cs typeface="+mn-cs"/>
              </a:rPr>
              <a:t>na</a:t>
            </a:r>
            <a:endParaRPr kumimoji="1" lang="en-US" sz="3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 Antiqua" panose="02040602050305030304" pitchFamily="18" charset="0"/>
              <a:ea typeface="黑体" panose="02010600030101010101" pitchFamily="2" charset="-122"/>
              <a:cs typeface="+mn-cs"/>
            </a:endParaRPr>
          </a:p>
        </p:txBody>
      </p:sp>
      <p:sp>
        <p:nvSpPr>
          <p:cNvPr id="5127" name="Rectangle 7" descr="PE03255_"/>
          <p:cNvSpPr>
            <a:spLocks noChangeArrowheads="1"/>
          </p:cNvSpPr>
          <p:nvPr/>
        </p:nvSpPr>
        <p:spPr bwMode="auto">
          <a:xfrm>
            <a:off x="6723063" y="24384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+ </a:t>
            </a:r>
            <a:r>
              <a:rPr kumimoji="1" lang="en-US" altLang="zh-CN" sz="3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黑体" panose="02010600030101010101" pitchFamily="2" charset="-122"/>
                <a:cs typeface="+mn-cs"/>
              </a:rPr>
              <a:t>nb</a:t>
            </a:r>
            <a:endParaRPr kumimoji="1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2" charset="-122"/>
              <a:cs typeface="+mn-cs"/>
            </a:endParaRPr>
          </a:p>
        </p:txBody>
      </p:sp>
      <p:sp>
        <p:nvSpPr>
          <p:cNvPr id="5128" name="Rectangle 8" descr="PE03255_"/>
          <p:cNvSpPr>
            <a:spLocks noChangeArrowheads="1"/>
          </p:cNvSpPr>
          <p:nvPr/>
        </p:nvSpPr>
        <p:spPr bwMode="auto">
          <a:xfrm>
            <a:off x="976313" y="3446463"/>
            <a:ext cx="6588125" cy="5222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如何进行多项式与多项式相乘的</a:t>
            </a: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rPr>
              <a:t>运算？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0030101010101" pitchFamily="2" charset="-122"/>
              <a:cs typeface="+mn-cs"/>
            </a:endParaRPr>
          </a:p>
        </p:txBody>
      </p:sp>
      <p:sp>
        <p:nvSpPr>
          <p:cNvPr id="5129" name="Text Box 9"/>
          <p:cNvSpPr txBox="1"/>
          <p:nvPr/>
        </p:nvSpPr>
        <p:spPr>
          <a:xfrm>
            <a:off x="957263" y="4129088"/>
            <a:ext cx="61182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实际上，把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(</a:t>
            </a:r>
            <a:r>
              <a:rPr lang="en-US" altLang="zh-CN" sz="2800" err="1">
                <a:latin typeface="Arial" panose="020B0604020202020204" pitchFamily="34" charset="0"/>
                <a:ea typeface="黑体" panose="02010600030101010101" pitchFamily="2" charset="-122"/>
              </a:rPr>
              <a:t>m+n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看成一个整体，有：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3419475" y="5661025"/>
            <a:ext cx="31115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= </a:t>
            </a:r>
            <a:r>
              <a:rPr lang="en-US" altLang="zh-CN" err="1">
                <a:solidFill>
                  <a:srgbClr val="3333FF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ma+mb+na+nb</a:t>
            </a:r>
            <a:endParaRPr lang="en-US" altLang="zh-CN">
              <a:solidFill>
                <a:srgbClr val="3333FF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1446213" y="4756150"/>
            <a:ext cx="21844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(</a:t>
            </a:r>
            <a:r>
              <a:rPr lang="en-US" altLang="zh-CN" err="1">
                <a:solidFill>
                  <a:srgbClr val="FF33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m+n)(a+b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)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3419475" y="4786313"/>
            <a:ext cx="3303588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=  (</a:t>
            </a:r>
            <a:r>
              <a:rPr lang="en-US" altLang="zh-CN" err="1">
                <a:solidFill>
                  <a:srgbClr val="3333FF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m+n)a+(m+n)b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 </a:t>
            </a:r>
            <a:endParaRPr lang="en-US" altLang="zh-CN">
              <a:solidFill>
                <a:srgbClr val="3333FF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5133" name="Line 13"/>
          <p:cNvSpPr/>
          <p:nvPr/>
        </p:nvSpPr>
        <p:spPr>
          <a:xfrm>
            <a:off x="1520825" y="5341938"/>
            <a:ext cx="1092200" cy="0"/>
          </a:xfrm>
          <a:prstGeom prst="line">
            <a:avLst/>
          </a:prstGeom>
          <a:ln w="5715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4" name="Line 14"/>
          <p:cNvSpPr/>
          <p:nvPr/>
        </p:nvSpPr>
        <p:spPr>
          <a:xfrm flipV="1">
            <a:off x="3973513" y="5402263"/>
            <a:ext cx="949325" cy="793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5" name="Line 15"/>
          <p:cNvSpPr/>
          <p:nvPr/>
        </p:nvSpPr>
        <p:spPr>
          <a:xfrm>
            <a:off x="5427663" y="5402263"/>
            <a:ext cx="90963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2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advAuto="1000" build="p"/>
      <p:bldP spid="5125" grpId="0" advAuto="1000" build="p"/>
      <p:bldP spid="5126" grpId="0"/>
      <p:bldP spid="5127" grpId="0"/>
      <p:bldP spid="5129" grpId="0"/>
      <p:bldP spid="5130" grpId="0"/>
      <p:bldP spid="5131" grpId="0"/>
      <p:bldP spid="5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47" name="Text Box 23"/>
          <p:cNvSpPr txBox="1"/>
          <p:nvPr/>
        </p:nvSpPr>
        <p:spPr>
          <a:xfrm>
            <a:off x="568325" y="2189163"/>
            <a:ext cx="39624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800">
                <a:latin typeface="Times New Roman" panose="02020603050405020304" pitchFamily="18" charset="0"/>
                <a:ea typeface="黑体" panose="02010600030101010101" pitchFamily="2" charset="-122"/>
              </a:rPr>
              <a:t>(</a:t>
            </a:r>
            <a:r>
              <a:rPr lang="en-US" altLang="zh-CN" sz="4800" i="1" err="1">
                <a:solidFill>
                  <a:srgbClr val="A50021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a</a:t>
            </a:r>
            <a:r>
              <a:rPr lang="en-US" altLang="zh-CN" sz="4800" err="1">
                <a:latin typeface="Times New Roman" panose="02020603050405020304" pitchFamily="18" charset="0"/>
                <a:ea typeface="黑体" panose="02010600030101010101" pitchFamily="2" charset="-122"/>
              </a:rPr>
              <a:t>+</a:t>
            </a:r>
            <a:r>
              <a:rPr lang="en-US" altLang="zh-CN" sz="4800" i="1" err="1">
                <a:solidFill>
                  <a:srgbClr val="3333FF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b</a:t>
            </a:r>
            <a:r>
              <a:rPr lang="en-US" altLang="zh-CN" sz="4800" err="1">
                <a:latin typeface="Times New Roman" panose="02020603050405020304" pitchFamily="18" charset="0"/>
                <a:ea typeface="黑体" panose="02010600030101010101" pitchFamily="2" charset="-122"/>
              </a:rPr>
              <a:t>)(</a:t>
            </a:r>
            <a:r>
              <a:rPr lang="en-US" altLang="zh-CN" sz="4800" i="1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m</a:t>
            </a:r>
            <a:r>
              <a:rPr lang="en-US" altLang="zh-CN" sz="4800" err="1">
                <a:latin typeface="Times New Roman" panose="02020603050405020304" pitchFamily="18" charset="0"/>
                <a:ea typeface="黑体" panose="02010600030101010101" pitchFamily="2" charset="-122"/>
              </a:rPr>
              <a:t>+</a:t>
            </a:r>
            <a:r>
              <a:rPr lang="en-US" altLang="zh-CN" sz="4800" i="1" err="1">
                <a:solidFill>
                  <a:srgbClr val="993366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n</a:t>
            </a:r>
            <a:r>
              <a:rPr lang="en-US" altLang="zh-CN" sz="4800">
                <a:latin typeface="Times New Roman" panose="02020603050405020304" pitchFamily="18" charset="0"/>
                <a:ea typeface="黑体" panose="02010600030101010101" pitchFamily="2" charset="-122"/>
              </a:rPr>
              <a:t>)</a:t>
            </a:r>
            <a:endParaRPr lang="en-US" altLang="zh-CN" sz="48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6648" name="Text Box 24"/>
          <p:cNvSpPr txBox="1"/>
          <p:nvPr/>
        </p:nvSpPr>
        <p:spPr>
          <a:xfrm>
            <a:off x="3602038" y="2427288"/>
            <a:ext cx="457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000">
                <a:latin typeface="Times New Roman" panose="02020603050405020304" pitchFamily="18" charset="0"/>
                <a:ea typeface="黑体" panose="02010600030101010101" pitchFamily="2" charset="-122"/>
              </a:rPr>
              <a:t>=</a:t>
            </a:r>
            <a:endParaRPr lang="en-US" altLang="zh-CN" sz="40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6649" name="Text Box 25"/>
          <p:cNvSpPr txBox="1"/>
          <p:nvPr/>
        </p:nvSpPr>
        <p:spPr>
          <a:xfrm>
            <a:off x="3983038" y="2274888"/>
            <a:ext cx="12954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800" i="1">
                <a:solidFill>
                  <a:srgbClr val="A50021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a</a:t>
            </a:r>
            <a:r>
              <a:rPr lang="en-US" altLang="zh-CN" sz="4800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m</a:t>
            </a:r>
            <a:endParaRPr lang="en-US" altLang="zh-CN" sz="4800" i="1">
              <a:solidFill>
                <a:srgbClr val="00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6654" name="Text Box 30"/>
          <p:cNvSpPr txBox="1"/>
          <p:nvPr/>
        </p:nvSpPr>
        <p:spPr>
          <a:xfrm>
            <a:off x="4919663" y="2330450"/>
            <a:ext cx="16764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800">
                <a:latin typeface="Times New Roman" panose="02020603050405020304" pitchFamily="18" charset="0"/>
                <a:ea typeface="黑体" panose="02010600030101010101" pitchFamily="2" charset="-122"/>
              </a:rPr>
              <a:t>+</a:t>
            </a:r>
            <a:r>
              <a:rPr lang="en-US" altLang="zh-CN" sz="4800" i="1">
                <a:solidFill>
                  <a:srgbClr val="A50021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a</a:t>
            </a:r>
            <a:r>
              <a:rPr lang="en-US" altLang="zh-CN" sz="4800" i="1">
                <a:solidFill>
                  <a:srgbClr val="993366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n</a:t>
            </a:r>
            <a:endParaRPr lang="en-US" altLang="zh-CN" sz="3600">
              <a:solidFill>
                <a:srgbClr val="993366"/>
              </a:solidFill>
              <a:latin typeface="Tahoma" panose="020B0604030504040204" pitchFamily="34" charset="0"/>
              <a:ea typeface="黑体" panose="02010600030101010101" pitchFamily="2" charset="-122"/>
            </a:endParaRPr>
          </a:p>
        </p:txBody>
      </p:sp>
      <p:sp>
        <p:nvSpPr>
          <p:cNvPr id="26655" name="Text Box 31"/>
          <p:cNvSpPr txBox="1"/>
          <p:nvPr/>
        </p:nvSpPr>
        <p:spPr>
          <a:xfrm>
            <a:off x="6092825" y="2328863"/>
            <a:ext cx="16002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800">
                <a:latin typeface="Times New Roman" panose="02020603050405020304" pitchFamily="18" charset="0"/>
                <a:ea typeface="黑体" panose="02010600030101010101" pitchFamily="2" charset="-122"/>
              </a:rPr>
              <a:t>+</a:t>
            </a:r>
            <a:r>
              <a:rPr lang="en-US" altLang="zh-CN" sz="4800" i="1" err="1">
                <a:solidFill>
                  <a:srgbClr val="3333FF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b</a:t>
            </a:r>
            <a:r>
              <a:rPr lang="en-US" altLang="zh-CN" sz="4800" i="1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m</a:t>
            </a:r>
            <a:endParaRPr lang="en-US" altLang="zh-CN" sz="3600">
              <a:solidFill>
                <a:srgbClr val="000000"/>
              </a:solidFill>
              <a:latin typeface="Tahoma" panose="020B0604030504040204" pitchFamily="34" charset="0"/>
              <a:ea typeface="黑体" panose="02010600030101010101" pitchFamily="2" charset="-122"/>
            </a:endParaRPr>
          </a:p>
        </p:txBody>
      </p:sp>
      <p:sp>
        <p:nvSpPr>
          <p:cNvPr id="26656" name="Text Box 32"/>
          <p:cNvSpPr txBox="1"/>
          <p:nvPr/>
        </p:nvSpPr>
        <p:spPr>
          <a:xfrm>
            <a:off x="7488238" y="2328863"/>
            <a:ext cx="14478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800">
                <a:latin typeface="Times New Roman" panose="02020603050405020304" pitchFamily="18" charset="0"/>
                <a:ea typeface="黑体" panose="02010600030101010101" pitchFamily="2" charset="-122"/>
              </a:rPr>
              <a:t>+</a:t>
            </a:r>
            <a:r>
              <a:rPr lang="en-US" altLang="zh-CN" sz="4800" i="1" err="1">
                <a:solidFill>
                  <a:srgbClr val="3333FF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b</a:t>
            </a:r>
            <a:r>
              <a:rPr lang="en-US" altLang="zh-CN" sz="4800" i="1" err="1">
                <a:solidFill>
                  <a:srgbClr val="993366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n</a:t>
            </a:r>
            <a:endParaRPr lang="en-US" altLang="zh-CN" sz="3600">
              <a:solidFill>
                <a:srgbClr val="993366"/>
              </a:solidFill>
              <a:latin typeface="Tahoma" panose="020B0604030504040204" pitchFamily="34" charset="0"/>
              <a:ea typeface="黑体" panose="02010600030101010101" pitchFamily="2" charset="-122"/>
            </a:endParaRPr>
          </a:p>
        </p:txBody>
      </p:sp>
      <p:grpSp>
        <p:nvGrpSpPr>
          <p:cNvPr id="17416" name="Group 33"/>
          <p:cNvGrpSpPr/>
          <p:nvPr/>
        </p:nvGrpSpPr>
        <p:grpSpPr>
          <a:xfrm>
            <a:off x="2957513" y="881063"/>
            <a:ext cx="3132137" cy="823912"/>
            <a:chOff x="2018" y="0"/>
            <a:chExt cx="1973" cy="519"/>
          </a:xfrm>
        </p:grpSpPr>
        <p:sp>
          <p:nvSpPr>
            <p:cNvPr id="17425" name="Rectangle 34"/>
            <p:cNvSpPr/>
            <p:nvPr/>
          </p:nvSpPr>
          <p:spPr>
            <a:xfrm>
              <a:off x="2023" y="87"/>
              <a:ext cx="1968" cy="3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just">
                <a:lnSpc>
                  <a:spcPct val="90000"/>
                </a:lnSpc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0030101010101" pitchFamily="2" charset="-122"/>
                </a:rPr>
                <a:t>     </a:t>
              </a:r>
              <a:r>
                <a:rPr lang="zh-CN" altLang="en-US" sz="2800" dirty="0">
                  <a:latin typeface="Times New Roman" panose="02020603050405020304" pitchFamily="18" charset="0"/>
                  <a:ea typeface="黑体" panose="02010600030101010101" pitchFamily="2" charset="-122"/>
                </a:rPr>
                <a:t>问题 </a:t>
              </a:r>
              <a:r>
                <a:rPr lang="en-US" altLang="zh-CN" sz="2800">
                  <a:latin typeface="Arial" panose="020B0604020202020204" pitchFamily="34" charset="0"/>
                  <a:ea typeface="黑体" panose="02010600030101010101" pitchFamily="2" charset="-122"/>
                </a:rPr>
                <a:t>&amp;</a:t>
              </a:r>
              <a:r>
                <a:rPr lang="en-US" altLang="zh-CN" sz="3200">
                  <a:latin typeface="Arial" panose="020B0604020202020204" pitchFamily="34" charset="0"/>
                  <a:ea typeface="黑体" panose="02010600030101010101" pitchFamily="2" charset="-122"/>
                </a:rPr>
                <a:t> </a:t>
              </a:r>
              <a:r>
                <a:rPr lang="zh-CN" altLang="en-US" sz="3200" dirty="0">
                  <a:latin typeface="Arial" panose="020B0604020202020204" pitchFamily="34" charset="0"/>
                  <a:ea typeface="黑体" panose="02010600030101010101" pitchFamily="2" charset="-122"/>
                </a:rPr>
                <a:t>探索</a:t>
              </a:r>
              <a:endParaRPr lang="zh-CN" altLang="en-US" sz="2400" dirty="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  <p:pic>
          <p:nvPicPr>
            <p:cNvPr id="17426" name="Picture 35" descr="问0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18" y="119"/>
              <a:ext cx="376" cy="2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60" name="Rectangle 36" descr="PE03255_"/>
            <p:cNvSpPr>
              <a:spLocks noChangeArrowheads="1"/>
            </p:cNvSpPr>
            <p:nvPr/>
          </p:nvSpPr>
          <p:spPr bwMode="auto">
            <a:xfrm>
              <a:off x="3515" y="0"/>
              <a:ext cx="432" cy="519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0030101010101" pitchFamily="2" charset="-122"/>
                  <a:cs typeface="+mn-cs"/>
                  <a:sym typeface="Webdings" panose="05030102010509060703" pitchFamily="18" charset="2"/>
                </a:rPr>
                <a:t>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2" charset="-122"/>
                <a:cs typeface="+mn-cs"/>
              </a:endParaRPr>
            </a:p>
          </p:txBody>
        </p:sp>
      </p:grpSp>
      <p:sp>
        <p:nvSpPr>
          <p:cNvPr id="26661" name="Rectangle 37" descr="PE03255_"/>
          <p:cNvSpPr/>
          <p:nvPr/>
        </p:nvSpPr>
        <p:spPr>
          <a:xfrm>
            <a:off x="579438" y="3754438"/>
            <a:ext cx="3671887" cy="738187"/>
          </a:xfrm>
          <a:prstGeom prst="rect">
            <a:avLst/>
          </a:prstGeom>
          <a:noFill/>
          <a:ln w="76200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多项式的乘法法则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595313" y="4652963"/>
            <a:ext cx="8001000" cy="1593850"/>
            <a:chOff x="476" y="2341"/>
            <a:chExt cx="5040" cy="1417"/>
          </a:xfrm>
        </p:grpSpPr>
        <p:sp>
          <p:nvSpPr>
            <p:cNvPr id="17423" name="AutoShape 39"/>
            <p:cNvSpPr/>
            <p:nvPr/>
          </p:nvSpPr>
          <p:spPr>
            <a:xfrm>
              <a:off x="476" y="2341"/>
              <a:ext cx="5040" cy="1396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E9"/>
                </a:gs>
              </a:gsLst>
              <a:lin ang="2700000" scaled="1"/>
              <a:tileRect/>
            </a:gradFill>
            <a:ln w="38100" cap="flat" cmpd="sng">
              <a:solidFill>
                <a:srgbClr val="CC33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0" hangingPunct="0">
                <a:spcBef>
                  <a:spcPct val="0"/>
                </a:spcBef>
                <a:buNone/>
              </a:pPr>
              <a:r>
                <a:rPr lang="en-US" altLang="zh-CN" sz="3600">
                  <a:latin typeface="Verdana" panose="020B0604030504040204" pitchFamily="34" charset="0"/>
                  <a:ea typeface="黑体" panose="02010600030101010101" pitchFamily="2" charset="-122"/>
                </a:rPr>
                <a:t>      </a:t>
              </a:r>
              <a:endParaRPr lang="en-US" altLang="zh-CN" sz="3600">
                <a:latin typeface="Verdana" panose="020B060403050404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7424" name="Text Box 40"/>
            <p:cNvSpPr txBox="1"/>
            <p:nvPr/>
          </p:nvSpPr>
          <p:spPr>
            <a:xfrm>
              <a:off x="577" y="2362"/>
              <a:ext cx="4748" cy="13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rgbClr val="0000FF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    多项式与多项式相乘，先用一个多项式的</a:t>
              </a:r>
              <a:r>
                <a:rPr lang="zh-CN" altLang="en-US" dirty="0">
                  <a:solidFill>
                    <a:srgbClr val="99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每一项</a:t>
              </a:r>
              <a:r>
                <a:rPr lang="zh-CN" altLang="en-US" dirty="0">
                  <a:solidFill>
                    <a:srgbClr val="0000FF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分别乘以另一个多项式的</a:t>
              </a:r>
              <a:r>
                <a:rPr lang="zh-CN" altLang="en-US" dirty="0">
                  <a:solidFill>
                    <a:srgbClr val="99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每一项</a:t>
              </a:r>
              <a:r>
                <a:rPr lang="zh-CN" altLang="en-US" dirty="0">
                  <a:solidFill>
                    <a:srgbClr val="0000FF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，再把所得的</a:t>
              </a:r>
              <a:r>
                <a:rPr lang="zh-CN" altLang="en-US" dirty="0">
                  <a:solidFill>
                    <a:srgbClr val="99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积相加</a:t>
              </a:r>
              <a:r>
                <a:rPr lang="en-US" altLang="zh-CN">
                  <a:solidFill>
                    <a:srgbClr val="99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.</a:t>
              </a:r>
              <a:endParaRPr lang="zh-CN" altLang="en-US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sp>
        <p:nvSpPr>
          <p:cNvPr id="26666" name="AutoShape 42"/>
          <p:cNvSpPr/>
          <p:nvPr/>
        </p:nvSpPr>
        <p:spPr>
          <a:xfrm>
            <a:off x="979488" y="2227263"/>
            <a:ext cx="1584325" cy="287337"/>
          </a:xfrm>
          <a:prstGeom prst="curvedDownArrow">
            <a:avLst>
              <a:gd name="adj1" fmla="val 97793"/>
              <a:gd name="adj2" fmla="val 129806"/>
              <a:gd name="adj3" fmla="val 33148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4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68" name="AutoShape 44"/>
          <p:cNvSpPr/>
          <p:nvPr/>
        </p:nvSpPr>
        <p:spPr>
          <a:xfrm>
            <a:off x="1000125" y="1900238"/>
            <a:ext cx="2455863" cy="576262"/>
          </a:xfrm>
          <a:prstGeom prst="curvedDownArrow">
            <a:avLst>
              <a:gd name="adj1" fmla="val 15666"/>
              <a:gd name="adj2" fmla="val 123154"/>
              <a:gd name="adj3" fmla="val 33333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4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69" name="AutoShape 45"/>
          <p:cNvSpPr/>
          <p:nvPr/>
        </p:nvSpPr>
        <p:spPr>
          <a:xfrm>
            <a:off x="1587500" y="2911475"/>
            <a:ext cx="976313" cy="319088"/>
          </a:xfrm>
          <a:prstGeom prst="curvedUpArrow">
            <a:avLst>
              <a:gd name="adj1" fmla="val 46446"/>
              <a:gd name="adj2" fmla="val 125943"/>
              <a:gd name="adj3" fmla="val 3333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4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70" name="AutoShape 46"/>
          <p:cNvSpPr/>
          <p:nvPr/>
        </p:nvSpPr>
        <p:spPr>
          <a:xfrm>
            <a:off x="1549400" y="2911475"/>
            <a:ext cx="1870075" cy="569913"/>
          </a:xfrm>
          <a:prstGeom prst="curvedUpArrow">
            <a:avLst>
              <a:gd name="adj1" fmla="val 32691"/>
              <a:gd name="adj2" fmla="val 100930"/>
              <a:gd name="adj3" fmla="val 46833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4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/>
      <p:bldP spid="26648" grpId="0"/>
      <p:bldP spid="26649" grpId="0"/>
      <p:bldP spid="26654" grpId="0"/>
      <p:bldP spid="26655" grpId="0"/>
      <p:bldP spid="26656" grpId="0"/>
      <p:bldP spid="26661" grpId="0"/>
      <p:bldP spid="26666" grpId="0" animBg="1"/>
      <p:bldP spid="26668" grpId="0" animBg="1"/>
      <p:bldP spid="26669" grpId="0" animBg="1"/>
      <p:bldP spid="266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3"/>
          <p:cNvSpPr txBox="1"/>
          <p:nvPr/>
        </p:nvSpPr>
        <p:spPr>
          <a:xfrm>
            <a:off x="336550" y="792163"/>
            <a:ext cx="2921000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    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【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例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3】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计算：</a:t>
            </a:r>
            <a:endParaRPr lang="en-US" altLang="x-none" sz="28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18435" name="Rectangle 4" descr="PE03255_"/>
          <p:cNvSpPr/>
          <p:nvPr/>
        </p:nvSpPr>
        <p:spPr>
          <a:xfrm>
            <a:off x="2784475" y="876300"/>
            <a:ext cx="56578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  (1)(</a:t>
            </a:r>
            <a:r>
              <a:rPr lang="en-US" altLang="zh-CN" sz="2800" i="1">
                <a:latin typeface="Times New Roman" panose="02020603050405020304" pitchFamily="18" charset="0"/>
                <a:ea typeface="黑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+2)(</a:t>
            </a:r>
            <a:r>
              <a:rPr lang="en-US" altLang="zh-CN" sz="2800" i="1">
                <a:latin typeface="Times New Roman" panose="02020603050405020304" pitchFamily="18" charset="0"/>
                <a:ea typeface="黑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−3), (2)(2</a:t>
            </a:r>
            <a:r>
              <a:rPr lang="en-US" altLang="zh-CN" sz="2800" i="1">
                <a:latin typeface="Times New Roman" panose="02020603050405020304" pitchFamily="18" charset="0"/>
                <a:ea typeface="黑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 +5</a:t>
            </a:r>
            <a:r>
              <a:rPr lang="en-US" altLang="zh-CN" sz="2800" i="1">
                <a:latin typeface="Times New Roman" panose="02020603050405020304" pitchFamily="18" charset="0"/>
                <a:ea typeface="黑体" panose="02010600030101010101" pitchFamily="2" charset="-122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)(3</a:t>
            </a:r>
            <a:r>
              <a:rPr lang="en-US" altLang="zh-CN" sz="2800" i="1">
                <a:latin typeface="Times New Roman" panose="02020603050405020304" pitchFamily="18" charset="0"/>
                <a:ea typeface="黑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−2</a:t>
            </a:r>
            <a:r>
              <a:rPr lang="en-US" altLang="zh-CN" sz="2800" i="1">
                <a:latin typeface="Times New Roman" panose="02020603050405020304" pitchFamily="18" charset="0"/>
                <a:ea typeface="黑体" panose="02010600030101010101" pitchFamily="2" charset="-122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。</a:t>
            </a:r>
            <a:endParaRPr lang="zh-CN" altLang="en-US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355600" y="1760538"/>
            <a:ext cx="3810000" cy="941387"/>
            <a:chOff x="192" y="1344"/>
            <a:chExt cx="2400" cy="593"/>
          </a:xfrm>
        </p:grpSpPr>
        <p:sp>
          <p:nvSpPr>
            <p:cNvPr id="18456" name="Rectangle 6" descr="PE03255_"/>
            <p:cNvSpPr/>
            <p:nvPr/>
          </p:nvSpPr>
          <p:spPr>
            <a:xfrm>
              <a:off x="805" y="1607"/>
              <a:ext cx="405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0" hangingPunct="0">
                <a:spcBef>
                  <a:spcPct val="0"/>
                </a:spcBef>
                <a:buNone/>
              </a:pPr>
              <a:r>
                <a:rPr lang="zh-CN" altLang="en-US" sz="2800" dirty="0">
                  <a:latin typeface="Times New Roman" panose="02020603050405020304" pitchFamily="18" charset="0"/>
                  <a:ea typeface="黑体" panose="02010600030101010101" pitchFamily="2" charset="-122"/>
                </a:rPr>
                <a:t>解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0030101010101" pitchFamily="2" charset="-122"/>
                </a:rPr>
                <a:t>:</a:t>
              </a:r>
              <a:endParaRPr lang="en-US" altLang="zh-CN" sz="280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  <p:sp>
          <p:nvSpPr>
            <p:cNvPr id="18457" name="Text Box 7" descr="PE03255_"/>
            <p:cNvSpPr txBox="1"/>
            <p:nvPr/>
          </p:nvSpPr>
          <p:spPr>
            <a:xfrm>
              <a:off x="192" y="1344"/>
              <a:ext cx="2400" cy="4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0" hangingPunct="0">
                <a:lnSpc>
                  <a:spcPct val="150000"/>
                </a:lnSpc>
                <a:spcBef>
                  <a:spcPct val="25000"/>
                </a:spcBef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0030101010101" pitchFamily="2" charset="-122"/>
                </a:rPr>
                <a:t>    </a:t>
              </a:r>
              <a:endParaRPr lang="en-US" altLang="zh-CN" sz="280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</p:grpSp>
      <p:sp>
        <p:nvSpPr>
          <p:cNvPr id="27658" name="Freeform 10"/>
          <p:cNvSpPr/>
          <p:nvPr/>
        </p:nvSpPr>
        <p:spPr>
          <a:xfrm>
            <a:off x="3257550" y="1735138"/>
            <a:ext cx="1512888" cy="476250"/>
          </a:xfrm>
          <a:custGeom>
            <a:avLst/>
            <a:gdLst>
              <a:gd name="txL" fmla="*/ 0 w 736"/>
              <a:gd name="txT" fmla="*/ 0 h 248"/>
              <a:gd name="txR" fmla="*/ 736 w 736"/>
              <a:gd name="txB" fmla="*/ 248 h 248"/>
            </a:gdLst>
            <a:ahLst/>
            <a:cxnLst>
              <a:cxn ang="0">
                <a:pos x="0" y="914572833"/>
              </a:cxn>
              <a:cxn ang="0">
                <a:pos x="270314314" y="560544330"/>
              </a:cxn>
              <a:cxn ang="0">
                <a:pos x="810944998" y="206515827"/>
              </a:cxn>
              <a:cxn ang="0">
                <a:pos x="1621889996" y="29502535"/>
              </a:cxn>
              <a:cxn ang="0">
                <a:pos x="2147483646" y="29502535"/>
              </a:cxn>
              <a:cxn ang="0">
                <a:pos x="2147483646" y="206515827"/>
              </a:cxn>
              <a:cxn ang="0">
                <a:pos x="2147483646" y="560544330"/>
              </a:cxn>
              <a:cxn ang="0">
                <a:pos x="2147483646" y="914572833"/>
              </a:cxn>
            </a:cxnLst>
            <a:rect l="txL" t="txT" r="txR" b="txB"/>
            <a:pathLst>
              <a:path w="736" h="248">
                <a:moveTo>
                  <a:pt x="0" y="248"/>
                </a:moveTo>
                <a:cubicBezTo>
                  <a:pt x="12" y="216"/>
                  <a:pt x="24" y="184"/>
                  <a:pt x="48" y="152"/>
                </a:cubicBezTo>
                <a:cubicBezTo>
                  <a:pt x="72" y="120"/>
                  <a:pt x="104" y="80"/>
                  <a:pt x="144" y="56"/>
                </a:cubicBezTo>
                <a:cubicBezTo>
                  <a:pt x="184" y="32"/>
                  <a:pt x="240" y="16"/>
                  <a:pt x="288" y="8"/>
                </a:cubicBezTo>
                <a:cubicBezTo>
                  <a:pt x="336" y="0"/>
                  <a:pt x="376" y="0"/>
                  <a:pt x="432" y="8"/>
                </a:cubicBezTo>
                <a:cubicBezTo>
                  <a:pt x="488" y="16"/>
                  <a:pt x="576" y="32"/>
                  <a:pt x="624" y="56"/>
                </a:cubicBezTo>
                <a:cubicBezTo>
                  <a:pt x="672" y="80"/>
                  <a:pt x="704" y="120"/>
                  <a:pt x="720" y="152"/>
                </a:cubicBezTo>
                <a:cubicBezTo>
                  <a:pt x="736" y="184"/>
                  <a:pt x="728" y="216"/>
                  <a:pt x="720" y="248"/>
                </a:cubicBezTo>
              </a:path>
            </a:pathLst>
          </a:custGeom>
          <a:noFill/>
          <a:ln w="666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sm" len="sm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60" name="Freeform 12"/>
          <p:cNvSpPr/>
          <p:nvPr/>
        </p:nvSpPr>
        <p:spPr>
          <a:xfrm>
            <a:off x="3759200" y="2543175"/>
            <a:ext cx="506413" cy="241300"/>
          </a:xfrm>
          <a:custGeom>
            <a:avLst/>
            <a:gdLst>
              <a:gd name="txL" fmla="*/ 0 w 432"/>
              <a:gd name="txT" fmla="*/ 0 h 160"/>
              <a:gd name="txR" fmla="*/ 432 w 432"/>
              <a:gd name="txB" fmla="*/ 160 h 160"/>
            </a:gdLst>
            <a:ahLst/>
            <a:cxnLst>
              <a:cxn ang="0">
                <a:pos x="0" y="115225830"/>
              </a:cxn>
              <a:cxn ang="0">
                <a:pos x="178864683" y="345677490"/>
              </a:cxn>
              <a:cxn ang="0">
                <a:pos x="536594050" y="345677490"/>
              </a:cxn>
              <a:cxn ang="0">
                <a:pos x="715458733" y="230451660"/>
              </a:cxn>
              <a:cxn ang="0">
                <a:pos x="804891075" y="0"/>
              </a:cxn>
            </a:cxnLst>
            <a:rect l="txL" t="txT" r="txR" b="txB"/>
            <a:pathLst>
              <a:path w="432" h="160">
                <a:moveTo>
                  <a:pt x="0" y="48"/>
                </a:moveTo>
                <a:cubicBezTo>
                  <a:pt x="24" y="88"/>
                  <a:pt x="48" y="128"/>
                  <a:pt x="96" y="144"/>
                </a:cubicBezTo>
                <a:cubicBezTo>
                  <a:pt x="144" y="160"/>
                  <a:pt x="240" y="152"/>
                  <a:pt x="288" y="144"/>
                </a:cubicBezTo>
                <a:cubicBezTo>
                  <a:pt x="336" y="136"/>
                  <a:pt x="360" y="120"/>
                  <a:pt x="384" y="96"/>
                </a:cubicBezTo>
                <a:cubicBezTo>
                  <a:pt x="408" y="72"/>
                  <a:pt x="420" y="36"/>
                  <a:pt x="432" y="0"/>
                </a:cubicBezTo>
              </a:path>
            </a:pathLst>
          </a:custGeom>
          <a:noFill/>
          <a:ln w="63500" cap="flat" cmpd="sng">
            <a:solidFill>
              <a:srgbClr val="9900CC">
                <a:alpha val="100000"/>
              </a:srgbClr>
            </a:solidFill>
            <a:prstDash val="solid"/>
            <a:round/>
            <a:headEnd type="none" w="sm" len="sm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62" name="Freeform 14"/>
          <p:cNvSpPr/>
          <p:nvPr/>
        </p:nvSpPr>
        <p:spPr>
          <a:xfrm>
            <a:off x="3724275" y="2597150"/>
            <a:ext cx="1046163" cy="303213"/>
          </a:xfrm>
          <a:custGeom>
            <a:avLst/>
            <a:gdLst>
              <a:gd name="txL" fmla="*/ 0 w 816"/>
              <a:gd name="txT" fmla="*/ 0 h 240"/>
              <a:gd name="txR" fmla="*/ 816 w 816"/>
              <a:gd name="txB" fmla="*/ 240 h 240"/>
            </a:gdLst>
            <a:ahLst/>
            <a:cxnLst>
              <a:cxn ang="0">
                <a:pos x="0" y="78090654"/>
              </a:cxn>
              <a:cxn ang="0">
                <a:pos x="293233849" y="312362617"/>
              </a:cxn>
              <a:cxn ang="0">
                <a:pos x="781956929" y="390453271"/>
              </a:cxn>
              <a:cxn ang="0">
                <a:pos x="1270680010" y="312362617"/>
              </a:cxn>
              <a:cxn ang="0">
                <a:pos x="1563913859" y="156181309"/>
              </a:cxn>
              <a:cxn ang="0">
                <a:pos x="1661658475" y="0"/>
              </a:cxn>
            </a:cxnLst>
            <a:rect l="txL" t="txT" r="txR" b="txB"/>
            <a:pathLst>
              <a:path w="816" h="240">
                <a:moveTo>
                  <a:pt x="0" y="48"/>
                </a:moveTo>
                <a:cubicBezTo>
                  <a:pt x="40" y="104"/>
                  <a:pt x="80" y="160"/>
                  <a:pt x="144" y="192"/>
                </a:cubicBezTo>
                <a:cubicBezTo>
                  <a:pt x="208" y="224"/>
                  <a:pt x="304" y="240"/>
                  <a:pt x="384" y="240"/>
                </a:cubicBezTo>
                <a:cubicBezTo>
                  <a:pt x="464" y="240"/>
                  <a:pt x="560" y="216"/>
                  <a:pt x="624" y="192"/>
                </a:cubicBezTo>
                <a:cubicBezTo>
                  <a:pt x="688" y="168"/>
                  <a:pt x="736" y="128"/>
                  <a:pt x="768" y="96"/>
                </a:cubicBezTo>
                <a:cubicBezTo>
                  <a:pt x="800" y="64"/>
                  <a:pt x="808" y="32"/>
                  <a:pt x="816" y="0"/>
                </a:cubicBezTo>
              </a:path>
            </a:pathLst>
          </a:custGeom>
          <a:noFill/>
          <a:ln w="66675" cap="flat" cmpd="sng">
            <a:solidFill>
              <a:srgbClr val="800080">
                <a:alpha val="100000"/>
              </a:srgbClr>
            </a:solidFill>
            <a:prstDash val="solid"/>
            <a:round/>
            <a:headEnd type="none" w="sm" len="sm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67" name="Rectangle 19" descr="PE03255_"/>
          <p:cNvSpPr/>
          <p:nvPr/>
        </p:nvSpPr>
        <p:spPr>
          <a:xfrm>
            <a:off x="1214438" y="3171825"/>
            <a:ext cx="4016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sz="2800">
                <a:latin typeface="Book Antiqua" panose="02040602050305030304" pitchFamily="18" charset="0"/>
                <a:ea typeface="黑体" panose="02010600030101010101" pitchFamily="2" charset="-122"/>
              </a:rPr>
              <a:t>=</a:t>
            </a:r>
            <a:endParaRPr lang="en-US" altLang="zh-CN" sz="2800">
              <a:latin typeface="Book Antiqua" panose="02040602050305030304" pitchFamily="18" charset="0"/>
              <a:ea typeface="黑体" panose="02010600030101010101" pitchFamily="2" charset="-122"/>
            </a:endParaRPr>
          </a:p>
        </p:txBody>
      </p:sp>
      <p:sp>
        <p:nvSpPr>
          <p:cNvPr id="27669" name="Freeform 21"/>
          <p:cNvSpPr/>
          <p:nvPr/>
        </p:nvSpPr>
        <p:spPr>
          <a:xfrm>
            <a:off x="3257550" y="2039938"/>
            <a:ext cx="931863" cy="198437"/>
          </a:xfrm>
          <a:custGeom>
            <a:avLst/>
            <a:gdLst>
              <a:gd name="txL" fmla="*/ 0 w 336"/>
              <a:gd name="txT" fmla="*/ 0 h 144"/>
              <a:gd name="txR" fmla="*/ 336 w 336"/>
              <a:gd name="txB" fmla="*/ 144 h 144"/>
            </a:gdLst>
            <a:ahLst/>
            <a:cxnLst>
              <a:cxn ang="0">
                <a:pos x="0" y="298876067"/>
              </a:cxn>
              <a:cxn ang="0">
                <a:pos x="571030747" y="99625817"/>
              </a:cxn>
              <a:cxn ang="0">
                <a:pos x="2147483646" y="0"/>
              </a:cxn>
              <a:cxn ang="0">
                <a:pos x="2147483646" y="99625817"/>
              </a:cxn>
              <a:cxn ang="0">
                <a:pos x="2147483646" y="298876067"/>
              </a:cxn>
            </a:cxnLst>
            <a:rect l="txL" t="txT" r="txR" b="txB"/>
            <a:pathLst>
              <a:path w="336" h="144">
                <a:moveTo>
                  <a:pt x="0" y="144"/>
                </a:moveTo>
                <a:cubicBezTo>
                  <a:pt x="8" y="108"/>
                  <a:pt x="16" y="72"/>
                  <a:pt x="48" y="48"/>
                </a:cubicBezTo>
                <a:cubicBezTo>
                  <a:pt x="80" y="24"/>
                  <a:pt x="152" y="0"/>
                  <a:pt x="192" y="0"/>
                </a:cubicBezTo>
                <a:cubicBezTo>
                  <a:pt x="232" y="0"/>
                  <a:pt x="264" y="24"/>
                  <a:pt x="288" y="48"/>
                </a:cubicBezTo>
                <a:cubicBezTo>
                  <a:pt x="312" y="72"/>
                  <a:pt x="324" y="108"/>
                  <a:pt x="336" y="144"/>
                </a:cubicBezTo>
              </a:path>
            </a:pathLst>
          </a:custGeom>
          <a:noFill/>
          <a:ln w="66675" cap="flat" cmpd="sng">
            <a:solidFill>
              <a:srgbClr val="990000">
                <a:alpha val="100000"/>
              </a:srgbClr>
            </a:solidFill>
            <a:prstDash val="solid"/>
            <a:round/>
            <a:headEnd type="none" w="sm" len="sm"/>
            <a:tailEnd type="triangl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27699" name="Object 51"/>
          <p:cNvGraphicFramePr>
            <a:graphicFrameLocks noChangeAspect="1"/>
          </p:cNvGraphicFramePr>
          <p:nvPr/>
        </p:nvGraphicFramePr>
        <p:xfrm>
          <a:off x="2057400" y="2132013"/>
          <a:ext cx="28860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1269365" imgH="215900" progId="Equation.3">
                  <p:embed/>
                </p:oleObj>
              </mc:Choice>
              <mc:Fallback>
                <p:oleObj name="" r:id="rId1" imgW="1269365" imgH="215900" progId="Equation.3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7400" y="2132013"/>
                        <a:ext cx="2886075" cy="608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00" name="Object 52"/>
          <p:cNvGraphicFramePr>
            <a:graphicFrameLocks noChangeAspect="1"/>
          </p:cNvGraphicFramePr>
          <p:nvPr/>
        </p:nvGraphicFramePr>
        <p:xfrm>
          <a:off x="1711325" y="3171825"/>
          <a:ext cx="7905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3" imgW="406400" imgH="177800" progId="Equation.3">
                  <p:embed/>
                </p:oleObj>
              </mc:Choice>
              <mc:Fallback>
                <p:oleObj name="" r:id="rId3" imgW="406400" imgH="177800" progId="Equation.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660033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711325" y="3171825"/>
                        <a:ext cx="790575" cy="446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01" name="Object 53"/>
          <p:cNvGraphicFramePr>
            <a:graphicFrameLocks noChangeAspect="1"/>
          </p:cNvGraphicFramePr>
          <p:nvPr/>
        </p:nvGraphicFramePr>
        <p:xfrm>
          <a:off x="3279775" y="3106738"/>
          <a:ext cx="12017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5" imgW="635000" imgH="254000" progId="Equation.3">
                  <p:embed/>
                </p:oleObj>
              </mc:Choice>
              <mc:Fallback>
                <p:oleObj name="" r:id="rId5" imgW="635000" imgH="254000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99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279775" y="3106738"/>
                        <a:ext cx="1201738" cy="54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02" name="Object 54"/>
          <p:cNvGraphicFramePr>
            <a:graphicFrameLocks noChangeAspect="1"/>
          </p:cNvGraphicFramePr>
          <p:nvPr/>
        </p:nvGraphicFramePr>
        <p:xfrm>
          <a:off x="5205413" y="3051175"/>
          <a:ext cx="7270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7" imgW="381000" imgH="228600" progId="Equation.3">
                  <p:embed/>
                </p:oleObj>
              </mc:Choice>
              <mc:Fallback>
                <p:oleObj name="" r:id="rId7" imgW="381000" imgH="22860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6600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05413" y="3051175"/>
                        <a:ext cx="727075" cy="566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03" name="Object 55"/>
          <p:cNvGraphicFramePr>
            <a:graphicFrameLocks noChangeAspect="1"/>
          </p:cNvGraphicFramePr>
          <p:nvPr/>
        </p:nvGraphicFramePr>
        <p:xfrm>
          <a:off x="6635750" y="3092450"/>
          <a:ext cx="11699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9" imgW="609600" imgH="254000" progId="Equation.3">
                  <p:embed/>
                </p:oleObj>
              </mc:Choice>
              <mc:Fallback>
                <p:oleObj name="" r:id="rId9" imgW="609600" imgH="254000" progId="Equation.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99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635750" y="3092450"/>
                        <a:ext cx="1169988" cy="598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9"/>
          <p:cNvGrpSpPr/>
          <p:nvPr/>
        </p:nvGrpSpPr>
        <p:grpSpPr>
          <a:xfrm>
            <a:off x="2654300" y="3086100"/>
            <a:ext cx="3903663" cy="534988"/>
            <a:chOff x="1655" y="1563"/>
            <a:chExt cx="2459" cy="337"/>
          </a:xfrm>
        </p:grpSpPr>
        <p:sp>
          <p:nvSpPr>
            <p:cNvPr id="18453" name="Rectangle 56"/>
            <p:cNvSpPr/>
            <p:nvPr/>
          </p:nvSpPr>
          <p:spPr>
            <a:xfrm>
              <a:off x="1655" y="1570"/>
              <a:ext cx="343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0030101010101" pitchFamily="2" charset="-122"/>
                </a:rPr>
                <a:t>＋</a:t>
              </a:r>
              <a:endPara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8454" name="Rectangle 57"/>
            <p:cNvSpPr/>
            <p:nvPr/>
          </p:nvSpPr>
          <p:spPr>
            <a:xfrm>
              <a:off x="2925" y="1570"/>
              <a:ext cx="343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0030101010101" pitchFamily="2" charset="-122"/>
                </a:rPr>
                <a:t>＋</a:t>
              </a:r>
              <a:endPara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8455" name="Rectangle 58"/>
            <p:cNvSpPr/>
            <p:nvPr/>
          </p:nvSpPr>
          <p:spPr>
            <a:xfrm>
              <a:off x="3771" y="1563"/>
              <a:ext cx="343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0030101010101" pitchFamily="2" charset="-122"/>
                </a:rPr>
                <a:t>＋</a:t>
              </a:r>
              <a:endPara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27708" name="Rectangle 60" descr="PE03255_"/>
          <p:cNvSpPr/>
          <p:nvPr/>
        </p:nvSpPr>
        <p:spPr>
          <a:xfrm>
            <a:off x="1241425" y="3776663"/>
            <a:ext cx="40322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sz="2800">
                <a:latin typeface="Book Antiqua" panose="02040602050305030304" pitchFamily="18" charset="0"/>
                <a:ea typeface="黑体" panose="02010600030101010101" pitchFamily="2" charset="-122"/>
              </a:rPr>
              <a:t>=</a:t>
            </a:r>
            <a:endParaRPr lang="en-US" altLang="zh-CN" sz="2800">
              <a:latin typeface="Book Antiqua" panose="02040602050305030304" pitchFamily="18" charset="0"/>
              <a:ea typeface="黑体" panose="02010600030101010101" pitchFamily="2" charset="-122"/>
            </a:endParaRPr>
          </a:p>
        </p:txBody>
      </p:sp>
      <p:graphicFrame>
        <p:nvGraphicFramePr>
          <p:cNvPr id="27709" name="Object 61"/>
          <p:cNvGraphicFramePr>
            <a:graphicFrameLocks noChangeAspect="1"/>
          </p:cNvGraphicFramePr>
          <p:nvPr/>
        </p:nvGraphicFramePr>
        <p:xfrm>
          <a:off x="1620838" y="3730625"/>
          <a:ext cx="22844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1" imgW="1040765" imgH="203200" progId="Equation.3">
                  <p:embed/>
                </p:oleObj>
              </mc:Choice>
              <mc:Fallback>
                <p:oleObj name="" r:id="rId11" imgW="1040765" imgH="2032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20838" y="3730625"/>
                        <a:ext cx="2284412" cy="563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10" name="Rectangle 62" descr="PE03255_"/>
          <p:cNvSpPr/>
          <p:nvPr/>
        </p:nvSpPr>
        <p:spPr>
          <a:xfrm>
            <a:off x="1241425" y="4408488"/>
            <a:ext cx="4032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sz="2800">
                <a:latin typeface="Book Antiqua" panose="02040602050305030304" pitchFamily="18" charset="0"/>
                <a:ea typeface="黑体" panose="02010600030101010101" pitchFamily="2" charset="-122"/>
              </a:rPr>
              <a:t>=</a:t>
            </a:r>
            <a:endParaRPr lang="en-US" altLang="zh-CN" sz="2800">
              <a:latin typeface="Book Antiqua" panose="02040602050305030304" pitchFamily="18" charset="0"/>
              <a:ea typeface="黑体" panose="02010600030101010101" pitchFamily="2" charset="-122"/>
            </a:endParaRPr>
          </a:p>
        </p:txBody>
      </p:sp>
      <p:graphicFrame>
        <p:nvGraphicFramePr>
          <p:cNvPr id="27711" name="Object 63"/>
          <p:cNvGraphicFramePr>
            <a:graphicFrameLocks noChangeAspect="1"/>
          </p:cNvGraphicFramePr>
          <p:nvPr/>
        </p:nvGraphicFramePr>
        <p:xfrm>
          <a:off x="1622425" y="4330700"/>
          <a:ext cx="18510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3" imgW="850900" imgH="254000" progId="Equation.3">
                  <p:embed/>
                </p:oleObj>
              </mc:Choice>
              <mc:Fallback>
                <p:oleObj name="" r:id="rId13" imgW="850900" imgH="254000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22425" y="4330700"/>
                        <a:ext cx="1851025" cy="595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25" name="Text Box 77"/>
          <p:cNvSpPr txBox="1"/>
          <p:nvPr/>
        </p:nvSpPr>
        <p:spPr>
          <a:xfrm>
            <a:off x="554038" y="5157788"/>
            <a:ext cx="7926387" cy="1384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注意：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1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两项相乘时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先定符号，积的符号由这两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                项的符号决定。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同号得正，异号得负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          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、最后的结果要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合并同类项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3"/>
          <p:cNvSpPr txBox="1"/>
          <p:nvPr/>
        </p:nvSpPr>
        <p:spPr>
          <a:xfrm>
            <a:off x="468313" y="898525"/>
            <a:ext cx="30511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    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【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例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4】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计算：</a:t>
            </a:r>
            <a:endParaRPr lang="en-US" altLang="x-none" sz="28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19459" name="矩形 2"/>
          <p:cNvSpPr/>
          <p:nvPr/>
        </p:nvSpPr>
        <p:spPr>
          <a:xfrm>
            <a:off x="1368425" y="1460500"/>
            <a:ext cx="4572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(1)(m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2n)(m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＋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mn-3n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；</a:t>
            </a:r>
            <a:endParaRPr lang="zh-CN" altLang="zh-CN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(2)(3x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2x+2)(2x+1)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。</a:t>
            </a:r>
            <a:endParaRPr lang="zh-CN" altLang="zh-CN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940425" y="1069975"/>
            <a:ext cx="2952750" cy="21653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0030101010101" pitchFamily="2" charset="-122"/>
                <a:cs typeface="+mn-cs"/>
              </a:rPr>
              <a:t>多项式的乘法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0030101010101" pitchFamily="2" charset="-122"/>
                <a:cs typeface="+mn-cs"/>
              </a:rPr>
              <a:t>法则，对于三个或三个以上的多项式相乘，是否适用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0030101010101" pitchFamily="2" charset="-122"/>
                <a:cs typeface="+mn-cs"/>
              </a:rPr>
              <a:t>?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0030101010101" pitchFamily="2" charset="-122"/>
                <a:cs typeface="+mn-cs"/>
              </a:rPr>
              <a:t>若适用．应怎样计算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0030101010101" pitchFamily="2" charset="-122"/>
                <a:cs typeface="+mn-cs"/>
              </a:rPr>
              <a:t>?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黑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0113" y="3262313"/>
            <a:ext cx="792162" cy="655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解：</a:t>
            </a:r>
            <a:endParaRPr lang="zh-CN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692275" y="3333750"/>
          <a:ext cx="6134100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2578100" imgH="1193800" progId="Equation.3">
                  <p:embed/>
                </p:oleObj>
              </mc:Choice>
              <mc:Fallback>
                <p:oleObj name="" r:id="rId1" imgW="2578100" imgH="1193800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92275" y="3333750"/>
                        <a:ext cx="6134100" cy="2840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教学课件</Template>
  <TotalTime>0</TotalTime>
  <Words>1188</Words>
  <Application>WPS 演示</Application>
  <PresentationFormat>在屏幕上显示</PresentationFormat>
  <Paragraphs>202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15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黑体</vt:lpstr>
      <vt:lpstr>Times New Roman</vt:lpstr>
      <vt:lpstr>Arial Black</vt:lpstr>
      <vt:lpstr>Arial Narrow</vt:lpstr>
      <vt:lpstr>Book Antiqua</vt:lpstr>
      <vt:lpstr>Tahoma</vt:lpstr>
      <vt:lpstr>Webdings</vt:lpstr>
      <vt:lpstr>Verdana</vt:lpstr>
      <vt:lpstr>Courier New</vt:lpstr>
      <vt:lpstr>微软雅黑</vt:lpstr>
      <vt:lpstr>Arial Unicode MS</vt:lpstr>
      <vt:lpstr>1_自定义设计方案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3</cp:revision>
  <dcterms:created xsi:type="dcterms:W3CDTF">2014-09-29T06:50:40Z</dcterms:created>
  <dcterms:modified xsi:type="dcterms:W3CDTF">2017-10-20T07:51:59Z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