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2" r:id="rId4"/>
  </p:sldMasterIdLst>
  <p:notesMasterIdLst>
    <p:notesMasterId r:id="rId7"/>
  </p:notesMasterIdLst>
  <p:sldIdLst>
    <p:sldId id="256" r:id="rId5"/>
    <p:sldId id="385" r:id="rId6"/>
    <p:sldId id="294" r:id="rId8"/>
    <p:sldId id="291" r:id="rId9"/>
    <p:sldId id="336" r:id="rId10"/>
    <p:sldId id="292" r:id="rId11"/>
    <p:sldId id="333" r:id="rId12"/>
    <p:sldId id="328" r:id="rId13"/>
    <p:sldId id="269" r:id="rId14"/>
    <p:sldId id="278" r:id="rId15"/>
    <p:sldId id="277" r:id="rId16"/>
    <p:sldId id="295" r:id="rId17"/>
    <p:sldId id="296" r:id="rId18"/>
    <p:sldId id="311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87" r:id="rId33"/>
    <p:sldId id="386" r:id="rId34"/>
    <p:sldId id="384" r:id="rId35"/>
    <p:sldId id="286" r:id="rId36"/>
    <p:sldId id="287" r:id="rId37"/>
    <p:sldId id="288" r:id="rId38"/>
    <p:sldId id="312" r:id="rId39"/>
    <p:sldId id="313" r:id="rId40"/>
    <p:sldId id="282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35" r:id="rId51"/>
    <p:sldId id="323" r:id="rId52"/>
    <p:sldId id="324" r:id="rId53"/>
    <p:sldId id="325" r:id="rId54"/>
    <p:sldId id="326" r:id="rId55"/>
    <p:sldId id="334" r:id="rId56"/>
    <p:sldId id="327" r:id="rId57"/>
    <p:sldId id="329" r:id="rId58"/>
    <p:sldId id="389" r:id="rId59"/>
    <p:sldId id="388" r:id="rId60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66FF33"/>
    <a:srgbClr val="FFFFFF"/>
    <a:srgbClr val="99FF33"/>
    <a:srgbClr val="FFFF00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/>
    <p:restoredTop sz="94581"/>
  </p:normalViewPr>
  <p:slideViewPr>
    <p:cSldViewPr showGuides="1">
      <p:cViewPr varScale="1">
        <p:scale>
          <a:sx n="84" d="100"/>
          <a:sy n="84" d="100"/>
        </p:scale>
        <p:origin x="-1554" y="-78"/>
      </p:cViewPr>
      <p:guideLst>
        <p:guide orient="horz" pos="21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slide" Target="slides/slide55.xml"/><Relationship Id="rId6" Type="http://schemas.openxmlformats.org/officeDocument/2006/relationships/slide" Target="slides/slide2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2150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0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1923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192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kumimoji="0" lang="zh-CN" altLang="en-US" strike="noStrike" noProof="1" smtClean="0"/>
              <a:t>单击此处编辑母版副标题样式</a:t>
            </a:r>
            <a:endParaRPr kumimoji="0" 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 panose="05020102010507070707"/>
              <a:buChar char="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rtlCol="0" anchor="ctr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800601"/>
            <a:ext cx="7772400" cy="79724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702219"/>
            <a:ext cx="7772400" cy="45775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 smtClean="0"/>
              <a:t>单击此处编辑母版副标题样式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643FAB8-9D38-437F-8DB4-D4B45DCBC413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6AADF39-5486-4191-BA50-0DAC3605A691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9"/>
          <p:cNvSpPr>
            <a:spLocks noChangeArrowheads="1"/>
          </p:cNvSpPr>
          <p:nvPr/>
        </p:nvSpPr>
        <p:spPr bwMode="auto">
          <a:xfrm rot="10800000" flipH="1" flipV="1">
            <a:off x="0" y="0"/>
            <a:ext cx="9144000" cy="179388"/>
          </a:xfrm>
          <a:prstGeom prst="rect">
            <a:avLst/>
          </a:prstGeom>
          <a:solidFill>
            <a:srgbClr val="0052DE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30000" lnSpcReduction="20000"/>
          </a:bodyPr>
          <a:lstStyle/>
          <a:p>
            <a:pPr algn="ctr" fontAlgn="base"/>
            <a:endParaRPr lang="zh-CN" altLang="zh-CN" sz="1800" strike="noStrike" noProof="1">
              <a:latin typeface="Calibri" panose="020F0502020204030204" pitchFamily="34" charset="0"/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643FAB8-9D38-437F-8DB4-D4B45DCBC413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6AADF39-5486-4191-BA50-0DAC3605A691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8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7D7D7">
                  <a:alpha val="100000"/>
                </a:srgbClr>
              </a:gs>
              <a:gs pos="64000">
                <a:srgbClr val="FFFFFF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10800000" scaled="1"/>
            <a:tileRect/>
          </a:gradFill>
          <a:ln w="9525">
            <a:noFill/>
          </a:ln>
        </p:spPr>
        <p:txBody>
          <a:bodyPr anchor="ctr"/>
          <a:p>
            <a:pPr lvl="0" indent="0" algn="ctr"/>
            <a:endParaRPr lang="zh-CN" altLang="zh-CN" sz="1800">
              <a:latin typeface="Calibri" panose="020F0502020204030204" pitchFamily="34" charset="0"/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45550" y="2808000"/>
            <a:ext cx="4590000" cy="640800"/>
          </a:xfrm>
        </p:spPr>
        <p:txBody>
          <a:bodyPr lIns="324000" tIns="0" rIns="0" bIns="0" anchor="ctr" anchorCtr="1">
            <a:normAutofit/>
          </a:bodyPr>
          <a:lstStyle>
            <a:lvl1pPr algn="just">
              <a:defRPr sz="2100">
                <a:solidFill>
                  <a:schemeClr val="bg1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单击此处添加您的标题</a:t>
            </a:r>
            <a:endParaRPr lang="en-US" strike="noStrike" noProof="1" dirty="0"/>
          </a:p>
        </p:txBody>
      </p:sp>
      <p:grpSp>
        <p:nvGrpSpPr>
          <p:cNvPr id="9" name="组合 8"/>
          <p:cNvGrpSpPr/>
          <p:nvPr/>
        </p:nvGrpSpPr>
        <p:grpSpPr>
          <a:xfrm>
            <a:off x="2014668" y="2806701"/>
            <a:ext cx="5521955" cy="642256"/>
            <a:chOff x="3168824" y="2806701"/>
            <a:chExt cx="7362606" cy="642256"/>
          </a:xfrm>
        </p:grpSpPr>
        <p:sp>
          <p:nvSpPr>
            <p:cNvPr id="7" name="MH_Number"/>
            <p:cNvSpPr/>
            <p:nvPr/>
          </p:nvSpPr>
          <p:spPr bwMode="auto">
            <a:xfrm>
              <a:off x="3168824" y="2806701"/>
              <a:ext cx="994702" cy="642256"/>
            </a:xfrm>
            <a:custGeom>
              <a:avLst/>
              <a:gdLst/>
              <a:ahLst/>
              <a:cxnLst>
                <a:cxn ang="0">
                  <a:pos x="211" y="73"/>
                </a:cxn>
                <a:cxn ang="0">
                  <a:pos x="192" y="80"/>
                </a:cxn>
                <a:cxn ang="0">
                  <a:pos x="189" y="82"/>
                </a:cxn>
                <a:cxn ang="0">
                  <a:pos x="180" y="86"/>
                </a:cxn>
                <a:cxn ang="0">
                  <a:pos x="172" y="85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172" y="190"/>
                </a:cxn>
                <a:cxn ang="0">
                  <a:pos x="172" y="117"/>
                </a:cxn>
                <a:cxn ang="0">
                  <a:pos x="179" y="116"/>
                </a:cxn>
                <a:cxn ang="0">
                  <a:pos x="190" y="120"/>
                </a:cxn>
                <a:cxn ang="0">
                  <a:pos x="211" y="128"/>
                </a:cxn>
                <a:cxn ang="0">
                  <a:pos x="241" y="101"/>
                </a:cxn>
                <a:cxn ang="0">
                  <a:pos x="211" y="73"/>
                </a:cxn>
              </a:cxnLst>
              <a:rect l="0" t="0" r="r" b="b"/>
              <a:pathLst>
                <a:path w="241" h="190">
                  <a:moveTo>
                    <a:pt x="211" y="73"/>
                  </a:moveTo>
                  <a:cubicBezTo>
                    <a:pt x="204" y="73"/>
                    <a:pt x="197" y="76"/>
                    <a:pt x="192" y="80"/>
                  </a:cubicBezTo>
                  <a:cubicBezTo>
                    <a:pt x="191" y="81"/>
                    <a:pt x="190" y="82"/>
                    <a:pt x="189" y="82"/>
                  </a:cubicBezTo>
                  <a:cubicBezTo>
                    <a:pt x="187" y="84"/>
                    <a:pt x="183" y="86"/>
                    <a:pt x="180" y="86"/>
                  </a:cubicBezTo>
                  <a:cubicBezTo>
                    <a:pt x="176" y="86"/>
                    <a:pt x="174" y="86"/>
                    <a:pt x="172" y="85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17"/>
                    <a:pt x="172" y="117"/>
                    <a:pt x="172" y="117"/>
                  </a:cubicBezTo>
                  <a:cubicBezTo>
                    <a:pt x="175" y="116"/>
                    <a:pt x="176" y="116"/>
                    <a:pt x="179" y="116"/>
                  </a:cubicBezTo>
                  <a:cubicBezTo>
                    <a:pt x="183" y="116"/>
                    <a:pt x="188" y="118"/>
                    <a:pt x="190" y="120"/>
                  </a:cubicBezTo>
                  <a:cubicBezTo>
                    <a:pt x="192" y="122"/>
                    <a:pt x="202" y="128"/>
                    <a:pt x="211" y="128"/>
                  </a:cubicBezTo>
                  <a:cubicBezTo>
                    <a:pt x="228" y="128"/>
                    <a:pt x="241" y="116"/>
                    <a:pt x="241" y="101"/>
                  </a:cubicBezTo>
                  <a:cubicBezTo>
                    <a:pt x="241" y="86"/>
                    <a:pt x="228" y="73"/>
                    <a:pt x="211" y="7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  <a:effectLst>
              <a:reflection blurRad="6350" stA="19000" endPos="53000" dir="5400000" sy="-100000" algn="bl" rotWithShape="0"/>
            </a:effectLst>
          </p:spPr>
          <p:txBody>
            <a:bodyPr vert="horz" wrap="square" lIns="0" tIns="0" rIns="216000" bIns="0" numCol="1" anchor="ctr" anchorCtr="1" compatLnSpc="1">
              <a:normAutofit/>
            </a:bodyPr>
            <a:lstStyle/>
            <a:p>
              <a:pPr fontAlgn="base">
                <a:defRPr/>
              </a:pPr>
              <a:endParaRPr lang="ru-RU" sz="3000" b="1" strike="noStrike" kern="0" noProof="1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4410050" y="2806701"/>
              <a:ext cx="6121380" cy="642256"/>
            </a:xfrm>
            <a:custGeom>
              <a:avLst/>
              <a:gdLst>
                <a:gd name="connsiteX0" fmla="*/ 0 w 6121380"/>
                <a:gd name="connsiteY0" fmla="*/ 0 h 642256"/>
                <a:gd name="connsiteX1" fmla="*/ 580600 w 6121380"/>
                <a:gd name="connsiteY1" fmla="*/ 0 h 642256"/>
                <a:gd name="connsiteX2" fmla="*/ 601972 w 6121380"/>
                <a:gd name="connsiteY2" fmla="*/ 0 h 642256"/>
                <a:gd name="connsiteX3" fmla="*/ 1157636 w 6121380"/>
                <a:gd name="connsiteY3" fmla="*/ 0 h 642256"/>
                <a:gd name="connsiteX4" fmla="*/ 1179008 w 6121380"/>
                <a:gd name="connsiteY4" fmla="*/ 0 h 642256"/>
                <a:gd name="connsiteX5" fmla="*/ 1396900 w 6121380"/>
                <a:gd name="connsiteY5" fmla="*/ 0 h 642256"/>
                <a:gd name="connsiteX6" fmla="*/ 1490134 w 6121380"/>
                <a:gd name="connsiteY6" fmla="*/ 0 h 642256"/>
                <a:gd name="connsiteX7" fmla="*/ 1562709 w 6121380"/>
                <a:gd name="connsiteY7" fmla="*/ 0 h 642256"/>
                <a:gd name="connsiteX8" fmla="*/ 1695493 w 6121380"/>
                <a:gd name="connsiteY8" fmla="*/ 0 h 642256"/>
                <a:gd name="connsiteX9" fmla="*/ 1703507 w 6121380"/>
                <a:gd name="connsiteY9" fmla="*/ 0 h 642256"/>
                <a:gd name="connsiteX10" fmla="*/ 1735075 w 6121380"/>
                <a:gd name="connsiteY10" fmla="*/ 0 h 642256"/>
                <a:gd name="connsiteX11" fmla="*/ 1759609 w 6121380"/>
                <a:gd name="connsiteY11" fmla="*/ 0 h 642256"/>
                <a:gd name="connsiteX12" fmla="*/ 1767401 w 6121380"/>
                <a:gd name="connsiteY12" fmla="*/ 0 h 642256"/>
                <a:gd name="connsiteX13" fmla="*/ 1821943 w 6121380"/>
                <a:gd name="connsiteY13" fmla="*/ 0 h 642256"/>
                <a:gd name="connsiteX14" fmla="*/ 1969987 w 6121380"/>
                <a:gd name="connsiteY14" fmla="*/ 0 h 642256"/>
                <a:gd name="connsiteX15" fmla="*/ 2070734 w 6121380"/>
                <a:gd name="connsiteY15" fmla="*/ 0 h 642256"/>
                <a:gd name="connsiteX16" fmla="*/ 2092106 w 6121380"/>
                <a:gd name="connsiteY16" fmla="*/ 0 h 642256"/>
                <a:gd name="connsiteX17" fmla="*/ 2161564 w 6121380"/>
                <a:gd name="connsiteY17" fmla="*/ 0 h 642256"/>
                <a:gd name="connsiteX18" fmla="*/ 2258282 w 6121380"/>
                <a:gd name="connsiteY18" fmla="*/ 0 h 642256"/>
                <a:gd name="connsiteX19" fmla="*/ 2293901 w 6121380"/>
                <a:gd name="connsiteY19" fmla="*/ 0 h 642256"/>
                <a:gd name="connsiteX20" fmla="*/ 2302138 w 6121380"/>
                <a:gd name="connsiteY20" fmla="*/ 0 h 642256"/>
                <a:gd name="connsiteX21" fmla="*/ 2326527 w 6121380"/>
                <a:gd name="connsiteY21" fmla="*/ 0 h 642256"/>
                <a:gd name="connsiteX22" fmla="*/ 2359798 w 6121380"/>
                <a:gd name="connsiteY22" fmla="*/ 0 h 642256"/>
                <a:gd name="connsiteX23" fmla="*/ 2516301 w 6121380"/>
                <a:gd name="connsiteY23" fmla="*/ 0 h 642256"/>
                <a:gd name="connsiteX24" fmla="*/ 2647771 w 6121380"/>
                <a:gd name="connsiteY24" fmla="*/ 0 h 642256"/>
                <a:gd name="connsiteX25" fmla="*/ 2669143 w 6121380"/>
                <a:gd name="connsiteY25" fmla="*/ 0 h 642256"/>
                <a:gd name="connsiteX26" fmla="*/ 2733703 w 6121380"/>
                <a:gd name="connsiteY26" fmla="*/ 0 h 642256"/>
                <a:gd name="connsiteX27" fmla="*/ 2821071 w 6121380"/>
                <a:gd name="connsiteY27" fmla="*/ 0 h 642256"/>
                <a:gd name="connsiteX28" fmla="*/ 2860254 w 6121380"/>
                <a:gd name="connsiteY28" fmla="*/ 0 h 642256"/>
                <a:gd name="connsiteX29" fmla="*/ 2887034 w 6121380"/>
                <a:gd name="connsiteY29" fmla="*/ 0 h 642256"/>
                <a:gd name="connsiteX30" fmla="*/ 3185627 w 6121380"/>
                <a:gd name="connsiteY30" fmla="*/ 0 h 642256"/>
                <a:gd name="connsiteX31" fmla="*/ 3249743 w 6121380"/>
                <a:gd name="connsiteY31" fmla="*/ 0 h 642256"/>
                <a:gd name="connsiteX32" fmla="*/ 3312077 w 6121380"/>
                <a:gd name="connsiteY32" fmla="*/ 0 h 642256"/>
                <a:gd name="connsiteX33" fmla="*/ 3437291 w 6121380"/>
                <a:gd name="connsiteY33" fmla="*/ 0 h 642256"/>
                <a:gd name="connsiteX34" fmla="*/ 3460121 w 6121380"/>
                <a:gd name="connsiteY34" fmla="*/ 0 h 642256"/>
                <a:gd name="connsiteX35" fmla="*/ 3748416 w 6121380"/>
                <a:gd name="connsiteY35" fmla="*/ 0 h 642256"/>
                <a:gd name="connsiteX36" fmla="*/ 3784035 w 6121380"/>
                <a:gd name="connsiteY36" fmla="*/ 0 h 642256"/>
                <a:gd name="connsiteX37" fmla="*/ 4311205 w 6121380"/>
                <a:gd name="connsiteY37" fmla="*/ 0 h 642256"/>
                <a:gd name="connsiteX38" fmla="*/ 4350388 w 6121380"/>
                <a:gd name="connsiteY38" fmla="*/ 0 h 642256"/>
                <a:gd name="connsiteX39" fmla="*/ 4631246 w 6121380"/>
                <a:gd name="connsiteY39" fmla="*/ 0 h 642256"/>
                <a:gd name="connsiteX40" fmla="*/ 4927424 w 6121380"/>
                <a:gd name="connsiteY40" fmla="*/ 0 h 642256"/>
                <a:gd name="connsiteX41" fmla="*/ 6121380 w 6121380"/>
                <a:gd name="connsiteY41" fmla="*/ 0 h 642256"/>
                <a:gd name="connsiteX42" fmla="*/ 6121380 w 6121380"/>
                <a:gd name="connsiteY42" fmla="*/ 642256 h 642256"/>
                <a:gd name="connsiteX43" fmla="*/ 4927424 w 6121380"/>
                <a:gd name="connsiteY43" fmla="*/ 642256 h 642256"/>
                <a:gd name="connsiteX44" fmla="*/ 4683987 w 6121380"/>
                <a:gd name="connsiteY44" fmla="*/ 642256 h 642256"/>
                <a:gd name="connsiteX45" fmla="*/ 4631246 w 6121380"/>
                <a:gd name="connsiteY45" fmla="*/ 642256 h 642256"/>
                <a:gd name="connsiteX46" fmla="*/ 4350388 w 6121380"/>
                <a:gd name="connsiteY46" fmla="*/ 642256 h 642256"/>
                <a:gd name="connsiteX47" fmla="*/ 4311205 w 6121380"/>
                <a:gd name="connsiteY47" fmla="*/ 642256 h 642256"/>
                <a:gd name="connsiteX48" fmla="*/ 3784035 w 6121380"/>
                <a:gd name="connsiteY48" fmla="*/ 642256 h 642256"/>
                <a:gd name="connsiteX49" fmla="*/ 3748416 w 6121380"/>
                <a:gd name="connsiteY49" fmla="*/ 642256 h 642256"/>
                <a:gd name="connsiteX50" fmla="*/ 3538038 w 6121380"/>
                <a:gd name="connsiteY50" fmla="*/ 642256 h 642256"/>
                <a:gd name="connsiteX51" fmla="*/ 3437291 w 6121380"/>
                <a:gd name="connsiteY51" fmla="*/ 642256 h 642256"/>
                <a:gd name="connsiteX52" fmla="*/ 3428275 w 6121380"/>
                <a:gd name="connsiteY52" fmla="*/ 642256 h 642256"/>
                <a:gd name="connsiteX53" fmla="*/ 3365161 w 6121380"/>
                <a:gd name="connsiteY53" fmla="*/ 642256 h 642256"/>
                <a:gd name="connsiteX54" fmla="*/ 3249743 w 6121380"/>
                <a:gd name="connsiteY54" fmla="*/ 642256 h 642256"/>
                <a:gd name="connsiteX55" fmla="*/ 3241728 w 6121380"/>
                <a:gd name="connsiteY55" fmla="*/ 642256 h 642256"/>
                <a:gd name="connsiteX56" fmla="*/ 3193853 w 6121380"/>
                <a:gd name="connsiteY56" fmla="*/ 642256 h 642256"/>
                <a:gd name="connsiteX57" fmla="*/ 3185627 w 6121380"/>
                <a:gd name="connsiteY57" fmla="*/ 642256 h 642256"/>
                <a:gd name="connsiteX58" fmla="*/ 2967735 w 6121380"/>
                <a:gd name="connsiteY58" fmla="*/ 642256 h 642256"/>
                <a:gd name="connsiteX59" fmla="*/ 2860254 w 6121380"/>
                <a:gd name="connsiteY59" fmla="*/ 642256 h 642256"/>
                <a:gd name="connsiteX60" fmla="*/ 2821071 w 6121380"/>
                <a:gd name="connsiteY60" fmla="*/ 642256 h 642256"/>
                <a:gd name="connsiteX61" fmla="*/ 2812834 w 6121380"/>
                <a:gd name="connsiteY61" fmla="*/ 642256 h 642256"/>
                <a:gd name="connsiteX62" fmla="*/ 2755175 w 6121380"/>
                <a:gd name="connsiteY62" fmla="*/ 642256 h 642256"/>
                <a:gd name="connsiteX63" fmla="*/ 2669143 w 6121380"/>
                <a:gd name="connsiteY63" fmla="*/ 642256 h 642256"/>
                <a:gd name="connsiteX64" fmla="*/ 2647771 w 6121380"/>
                <a:gd name="connsiteY64" fmla="*/ 642256 h 642256"/>
                <a:gd name="connsiteX65" fmla="*/ 2639089 w 6121380"/>
                <a:gd name="connsiteY65" fmla="*/ 642256 h 642256"/>
                <a:gd name="connsiteX66" fmla="*/ 2598671 w 6121380"/>
                <a:gd name="connsiteY66" fmla="*/ 642256 h 642256"/>
                <a:gd name="connsiteX67" fmla="*/ 2578313 w 6121380"/>
                <a:gd name="connsiteY67" fmla="*/ 642256 h 642256"/>
                <a:gd name="connsiteX68" fmla="*/ 2413350 w 6121380"/>
                <a:gd name="connsiteY68" fmla="*/ 642256 h 642256"/>
                <a:gd name="connsiteX69" fmla="*/ 2293901 w 6121380"/>
                <a:gd name="connsiteY69" fmla="*/ 642256 h 642256"/>
                <a:gd name="connsiteX70" fmla="*/ 2258282 w 6121380"/>
                <a:gd name="connsiteY70" fmla="*/ 642256 h 642256"/>
                <a:gd name="connsiteX71" fmla="*/ 2250491 w 6121380"/>
                <a:gd name="connsiteY71" fmla="*/ 642256 h 642256"/>
                <a:gd name="connsiteX72" fmla="*/ 2195948 w 6121380"/>
                <a:gd name="connsiteY72" fmla="*/ 642256 h 642256"/>
                <a:gd name="connsiteX73" fmla="*/ 2092106 w 6121380"/>
                <a:gd name="connsiteY73" fmla="*/ 642256 h 642256"/>
                <a:gd name="connsiteX74" fmla="*/ 2070734 w 6121380"/>
                <a:gd name="connsiteY74" fmla="*/ 642256 h 642256"/>
                <a:gd name="connsiteX75" fmla="*/ 2061662 w 6121380"/>
                <a:gd name="connsiteY75" fmla="*/ 642256 h 642256"/>
                <a:gd name="connsiteX76" fmla="*/ 2047904 w 6121380"/>
                <a:gd name="connsiteY76" fmla="*/ 642256 h 642256"/>
                <a:gd name="connsiteX77" fmla="*/ 1998159 w 6121380"/>
                <a:gd name="connsiteY77" fmla="*/ 642256 h 642256"/>
                <a:gd name="connsiteX78" fmla="*/ 1825794 w 6121380"/>
                <a:gd name="connsiteY78" fmla="*/ 642256 h 642256"/>
                <a:gd name="connsiteX79" fmla="*/ 1759609 w 6121380"/>
                <a:gd name="connsiteY79" fmla="*/ 642256 h 642256"/>
                <a:gd name="connsiteX80" fmla="*/ 1751594 w 6121380"/>
                <a:gd name="connsiteY80" fmla="*/ 642256 h 642256"/>
                <a:gd name="connsiteX81" fmla="*/ 1695493 w 6121380"/>
                <a:gd name="connsiteY81" fmla="*/ 642256 h 642256"/>
                <a:gd name="connsiteX82" fmla="*/ 1687423 w 6121380"/>
                <a:gd name="connsiteY82" fmla="*/ 642256 h 642256"/>
                <a:gd name="connsiteX83" fmla="*/ 1630932 w 6121380"/>
                <a:gd name="connsiteY83" fmla="*/ 642256 h 642256"/>
                <a:gd name="connsiteX84" fmla="*/ 1490134 w 6121380"/>
                <a:gd name="connsiteY84" fmla="*/ 642256 h 642256"/>
                <a:gd name="connsiteX85" fmla="*/ 1477601 w 6121380"/>
                <a:gd name="connsiteY85" fmla="*/ 642256 h 642256"/>
                <a:gd name="connsiteX86" fmla="*/ 1179008 w 6121380"/>
                <a:gd name="connsiteY86" fmla="*/ 642256 h 642256"/>
                <a:gd name="connsiteX87" fmla="*/ 1157636 w 6121380"/>
                <a:gd name="connsiteY87" fmla="*/ 642256 h 642256"/>
                <a:gd name="connsiteX88" fmla="*/ 601972 w 6121380"/>
                <a:gd name="connsiteY88" fmla="*/ 642256 h 642256"/>
                <a:gd name="connsiteX89" fmla="*/ 580600 w 6121380"/>
                <a:gd name="connsiteY89" fmla="*/ 642256 h 642256"/>
                <a:gd name="connsiteX90" fmla="*/ 0 w 6121380"/>
                <a:gd name="connsiteY90" fmla="*/ 642256 h 642256"/>
                <a:gd name="connsiteX91" fmla="*/ 0 w 6121380"/>
                <a:gd name="connsiteY91" fmla="*/ 405635 h 642256"/>
                <a:gd name="connsiteX92" fmla="*/ 24933 w 6121380"/>
                <a:gd name="connsiteY92" fmla="*/ 415777 h 642256"/>
                <a:gd name="connsiteX93" fmla="*/ 110421 w 6121380"/>
                <a:gd name="connsiteY93" fmla="*/ 449579 h 642256"/>
                <a:gd name="connsiteX94" fmla="*/ 231527 w 6121380"/>
                <a:gd name="connsiteY94" fmla="*/ 341410 h 642256"/>
                <a:gd name="connsiteX95" fmla="*/ 110421 w 6121380"/>
                <a:gd name="connsiteY95" fmla="*/ 233240 h 642256"/>
                <a:gd name="connsiteX96" fmla="*/ 32058 w 6121380"/>
                <a:gd name="connsiteY96" fmla="*/ 260283 h 642256"/>
                <a:gd name="connsiteX97" fmla="*/ 21372 w 6121380"/>
                <a:gd name="connsiteY97" fmla="*/ 267044 h 642256"/>
                <a:gd name="connsiteX98" fmla="*/ 0 w 6121380"/>
                <a:gd name="connsiteY98" fmla="*/ 277184 h 642256"/>
                <a:gd name="connsiteX99" fmla="*/ 0 w 6121380"/>
                <a:gd name="connsiteY99" fmla="*/ 0 h 64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121380" h="642256">
                  <a:moveTo>
                    <a:pt x="0" y="0"/>
                  </a:moveTo>
                  <a:cubicBezTo>
                    <a:pt x="0" y="0"/>
                    <a:pt x="0" y="0"/>
                    <a:pt x="580600" y="0"/>
                  </a:cubicBezTo>
                  <a:cubicBezTo>
                    <a:pt x="580600" y="0"/>
                    <a:pt x="580600" y="0"/>
                    <a:pt x="601972" y="0"/>
                  </a:cubicBezTo>
                  <a:cubicBezTo>
                    <a:pt x="601972" y="0"/>
                    <a:pt x="601972" y="0"/>
                    <a:pt x="1157636" y="0"/>
                  </a:cubicBezTo>
                  <a:cubicBezTo>
                    <a:pt x="1157636" y="0"/>
                    <a:pt x="1157636" y="0"/>
                    <a:pt x="1179008" y="0"/>
                  </a:cubicBezTo>
                  <a:cubicBezTo>
                    <a:pt x="1179008" y="0"/>
                    <a:pt x="1179008" y="0"/>
                    <a:pt x="1396900" y="0"/>
                  </a:cubicBezTo>
                  <a:lnTo>
                    <a:pt x="1490134" y="0"/>
                  </a:lnTo>
                  <a:cubicBezTo>
                    <a:pt x="1490134" y="0"/>
                    <a:pt x="1490134" y="0"/>
                    <a:pt x="1562709" y="0"/>
                  </a:cubicBezTo>
                  <a:lnTo>
                    <a:pt x="1695493" y="0"/>
                  </a:lnTo>
                  <a:lnTo>
                    <a:pt x="1703507" y="0"/>
                  </a:lnTo>
                  <a:lnTo>
                    <a:pt x="1735075" y="0"/>
                  </a:lnTo>
                  <a:lnTo>
                    <a:pt x="1759609" y="0"/>
                  </a:lnTo>
                  <a:lnTo>
                    <a:pt x="1767401" y="0"/>
                  </a:lnTo>
                  <a:lnTo>
                    <a:pt x="1821943" y="0"/>
                  </a:lnTo>
                  <a:lnTo>
                    <a:pt x="1969987" y="0"/>
                  </a:lnTo>
                  <a:lnTo>
                    <a:pt x="2070734" y="0"/>
                  </a:lnTo>
                  <a:cubicBezTo>
                    <a:pt x="2070734" y="0"/>
                    <a:pt x="2070734" y="0"/>
                    <a:pt x="2092106" y="0"/>
                  </a:cubicBezTo>
                  <a:cubicBezTo>
                    <a:pt x="2092106" y="0"/>
                    <a:pt x="2092106" y="0"/>
                    <a:pt x="2161564" y="0"/>
                  </a:cubicBezTo>
                  <a:lnTo>
                    <a:pt x="2258282" y="0"/>
                  </a:lnTo>
                  <a:lnTo>
                    <a:pt x="2293901" y="0"/>
                  </a:lnTo>
                  <a:lnTo>
                    <a:pt x="2302138" y="0"/>
                  </a:lnTo>
                  <a:lnTo>
                    <a:pt x="2326527" y="0"/>
                  </a:lnTo>
                  <a:lnTo>
                    <a:pt x="2359798" y="0"/>
                  </a:lnTo>
                  <a:lnTo>
                    <a:pt x="2516301" y="0"/>
                  </a:lnTo>
                  <a:lnTo>
                    <a:pt x="2647771" y="0"/>
                  </a:lnTo>
                  <a:cubicBezTo>
                    <a:pt x="2647771" y="0"/>
                    <a:pt x="2647771" y="0"/>
                    <a:pt x="2669143" y="0"/>
                  </a:cubicBezTo>
                  <a:cubicBezTo>
                    <a:pt x="2669143" y="0"/>
                    <a:pt x="2669143" y="0"/>
                    <a:pt x="2733703" y="0"/>
                  </a:cubicBezTo>
                  <a:lnTo>
                    <a:pt x="2821071" y="0"/>
                  </a:lnTo>
                  <a:lnTo>
                    <a:pt x="2860254" y="0"/>
                  </a:lnTo>
                  <a:lnTo>
                    <a:pt x="2887034" y="0"/>
                  </a:lnTo>
                  <a:cubicBezTo>
                    <a:pt x="2959665" y="0"/>
                    <a:pt x="3056506" y="0"/>
                    <a:pt x="3185627" y="0"/>
                  </a:cubicBezTo>
                  <a:cubicBezTo>
                    <a:pt x="3185627" y="0"/>
                    <a:pt x="3185627" y="0"/>
                    <a:pt x="3249743" y="0"/>
                  </a:cubicBezTo>
                  <a:cubicBezTo>
                    <a:pt x="3249743" y="0"/>
                    <a:pt x="3249743" y="0"/>
                    <a:pt x="3312077" y="0"/>
                  </a:cubicBezTo>
                  <a:lnTo>
                    <a:pt x="3437291" y="0"/>
                  </a:lnTo>
                  <a:lnTo>
                    <a:pt x="3460121" y="0"/>
                  </a:lnTo>
                  <a:cubicBezTo>
                    <a:pt x="3530247" y="0"/>
                    <a:pt x="3623748" y="0"/>
                    <a:pt x="3748416" y="0"/>
                  </a:cubicBezTo>
                  <a:cubicBezTo>
                    <a:pt x="3748416" y="0"/>
                    <a:pt x="3748416" y="0"/>
                    <a:pt x="3784035" y="0"/>
                  </a:cubicBezTo>
                  <a:cubicBezTo>
                    <a:pt x="3784035" y="0"/>
                    <a:pt x="3784035" y="0"/>
                    <a:pt x="4311205" y="0"/>
                  </a:cubicBezTo>
                  <a:cubicBezTo>
                    <a:pt x="4311205" y="0"/>
                    <a:pt x="4311205" y="0"/>
                    <a:pt x="4350388" y="0"/>
                  </a:cubicBezTo>
                  <a:lnTo>
                    <a:pt x="4631246" y="0"/>
                  </a:lnTo>
                  <a:lnTo>
                    <a:pt x="4927424" y="0"/>
                  </a:lnTo>
                  <a:lnTo>
                    <a:pt x="6121380" y="0"/>
                  </a:lnTo>
                  <a:lnTo>
                    <a:pt x="6121380" y="642256"/>
                  </a:lnTo>
                  <a:lnTo>
                    <a:pt x="4927424" y="642256"/>
                  </a:lnTo>
                  <a:cubicBezTo>
                    <a:pt x="4927424" y="642256"/>
                    <a:pt x="4927424" y="642256"/>
                    <a:pt x="4683987" y="642256"/>
                  </a:cubicBezTo>
                  <a:lnTo>
                    <a:pt x="4631246" y="642256"/>
                  </a:lnTo>
                  <a:lnTo>
                    <a:pt x="4350388" y="642256"/>
                  </a:lnTo>
                  <a:cubicBezTo>
                    <a:pt x="4350388" y="642256"/>
                    <a:pt x="4350388" y="642256"/>
                    <a:pt x="4311205" y="642256"/>
                  </a:cubicBezTo>
                  <a:cubicBezTo>
                    <a:pt x="4311205" y="642256"/>
                    <a:pt x="4311205" y="642256"/>
                    <a:pt x="3784035" y="642256"/>
                  </a:cubicBezTo>
                  <a:cubicBezTo>
                    <a:pt x="3784035" y="642256"/>
                    <a:pt x="3784035" y="642256"/>
                    <a:pt x="3748416" y="642256"/>
                  </a:cubicBezTo>
                  <a:cubicBezTo>
                    <a:pt x="3748416" y="642256"/>
                    <a:pt x="3748416" y="642256"/>
                    <a:pt x="3538038" y="642256"/>
                  </a:cubicBezTo>
                  <a:lnTo>
                    <a:pt x="3437291" y="642256"/>
                  </a:lnTo>
                  <a:lnTo>
                    <a:pt x="3428275" y="642256"/>
                  </a:lnTo>
                  <a:lnTo>
                    <a:pt x="3365161" y="642256"/>
                  </a:lnTo>
                  <a:lnTo>
                    <a:pt x="3249743" y="642256"/>
                  </a:lnTo>
                  <a:cubicBezTo>
                    <a:pt x="3249743" y="642256"/>
                    <a:pt x="3249743" y="642256"/>
                    <a:pt x="3241728" y="642256"/>
                  </a:cubicBezTo>
                  <a:lnTo>
                    <a:pt x="3193853" y="642256"/>
                  </a:lnTo>
                  <a:lnTo>
                    <a:pt x="3185627" y="642256"/>
                  </a:lnTo>
                  <a:cubicBezTo>
                    <a:pt x="3185627" y="642256"/>
                    <a:pt x="3185627" y="642256"/>
                    <a:pt x="2967735" y="642256"/>
                  </a:cubicBezTo>
                  <a:lnTo>
                    <a:pt x="2860254" y="642256"/>
                  </a:lnTo>
                  <a:lnTo>
                    <a:pt x="2821071" y="642256"/>
                  </a:lnTo>
                  <a:lnTo>
                    <a:pt x="2812834" y="642256"/>
                  </a:lnTo>
                  <a:lnTo>
                    <a:pt x="2755175" y="642256"/>
                  </a:lnTo>
                  <a:lnTo>
                    <a:pt x="2669143" y="642256"/>
                  </a:lnTo>
                  <a:cubicBezTo>
                    <a:pt x="2669143" y="642256"/>
                    <a:pt x="2669143" y="642256"/>
                    <a:pt x="2647771" y="642256"/>
                  </a:cubicBezTo>
                  <a:cubicBezTo>
                    <a:pt x="2647771" y="642256"/>
                    <a:pt x="2647771" y="642256"/>
                    <a:pt x="2639089" y="642256"/>
                  </a:cubicBezTo>
                  <a:lnTo>
                    <a:pt x="2598671" y="642256"/>
                  </a:lnTo>
                  <a:lnTo>
                    <a:pt x="2578313" y="642256"/>
                  </a:lnTo>
                  <a:cubicBezTo>
                    <a:pt x="2543584" y="642256"/>
                    <a:pt x="2491490" y="642256"/>
                    <a:pt x="2413350" y="642256"/>
                  </a:cubicBezTo>
                  <a:lnTo>
                    <a:pt x="2293901" y="642256"/>
                  </a:lnTo>
                  <a:lnTo>
                    <a:pt x="2258282" y="642256"/>
                  </a:lnTo>
                  <a:lnTo>
                    <a:pt x="2250491" y="642256"/>
                  </a:lnTo>
                  <a:lnTo>
                    <a:pt x="2195948" y="642256"/>
                  </a:lnTo>
                  <a:lnTo>
                    <a:pt x="2092106" y="642256"/>
                  </a:lnTo>
                  <a:cubicBezTo>
                    <a:pt x="2092106" y="642256"/>
                    <a:pt x="2092106" y="642256"/>
                    <a:pt x="2070734" y="642256"/>
                  </a:cubicBezTo>
                  <a:cubicBezTo>
                    <a:pt x="2070734" y="642256"/>
                    <a:pt x="2070734" y="642256"/>
                    <a:pt x="2061662" y="642256"/>
                  </a:cubicBezTo>
                  <a:lnTo>
                    <a:pt x="2047904" y="642256"/>
                  </a:lnTo>
                  <a:lnTo>
                    <a:pt x="1998159" y="642256"/>
                  </a:lnTo>
                  <a:cubicBezTo>
                    <a:pt x="1961872" y="642256"/>
                    <a:pt x="1907441" y="642256"/>
                    <a:pt x="1825794" y="642256"/>
                  </a:cubicBezTo>
                  <a:lnTo>
                    <a:pt x="1759609" y="642256"/>
                  </a:lnTo>
                  <a:lnTo>
                    <a:pt x="1751594" y="642256"/>
                  </a:lnTo>
                  <a:lnTo>
                    <a:pt x="1695493" y="642256"/>
                  </a:lnTo>
                  <a:lnTo>
                    <a:pt x="1687423" y="642256"/>
                  </a:lnTo>
                  <a:lnTo>
                    <a:pt x="1630932" y="642256"/>
                  </a:lnTo>
                  <a:lnTo>
                    <a:pt x="1490134" y="642256"/>
                  </a:lnTo>
                  <a:lnTo>
                    <a:pt x="1477601" y="642256"/>
                  </a:lnTo>
                  <a:cubicBezTo>
                    <a:pt x="1404970" y="642256"/>
                    <a:pt x="1308129" y="642256"/>
                    <a:pt x="1179008" y="642256"/>
                  </a:cubicBezTo>
                  <a:cubicBezTo>
                    <a:pt x="1179008" y="642256"/>
                    <a:pt x="1179008" y="642256"/>
                    <a:pt x="1157636" y="642256"/>
                  </a:cubicBezTo>
                  <a:cubicBezTo>
                    <a:pt x="1157636" y="642256"/>
                    <a:pt x="1157636" y="642256"/>
                    <a:pt x="601972" y="642256"/>
                  </a:cubicBezTo>
                  <a:cubicBezTo>
                    <a:pt x="601972" y="642256"/>
                    <a:pt x="601972" y="642256"/>
                    <a:pt x="580600" y="642256"/>
                  </a:cubicBezTo>
                  <a:cubicBezTo>
                    <a:pt x="580600" y="642256"/>
                    <a:pt x="580600" y="642256"/>
                    <a:pt x="0" y="642256"/>
                  </a:cubicBezTo>
                  <a:cubicBezTo>
                    <a:pt x="0" y="642256"/>
                    <a:pt x="0" y="642256"/>
                    <a:pt x="0" y="405635"/>
                  </a:cubicBezTo>
                  <a:cubicBezTo>
                    <a:pt x="10686" y="409016"/>
                    <a:pt x="17810" y="412396"/>
                    <a:pt x="24933" y="415777"/>
                  </a:cubicBezTo>
                  <a:cubicBezTo>
                    <a:pt x="32058" y="422538"/>
                    <a:pt x="74802" y="449579"/>
                    <a:pt x="110421" y="449579"/>
                  </a:cubicBezTo>
                  <a:cubicBezTo>
                    <a:pt x="178097" y="449579"/>
                    <a:pt x="231527" y="398874"/>
                    <a:pt x="231527" y="341410"/>
                  </a:cubicBezTo>
                  <a:cubicBezTo>
                    <a:pt x="231527" y="280565"/>
                    <a:pt x="178097" y="233240"/>
                    <a:pt x="110421" y="233240"/>
                  </a:cubicBezTo>
                  <a:cubicBezTo>
                    <a:pt x="78363" y="233240"/>
                    <a:pt x="53430" y="243382"/>
                    <a:pt x="32058" y="260283"/>
                  </a:cubicBezTo>
                  <a:cubicBezTo>
                    <a:pt x="28496" y="263663"/>
                    <a:pt x="24933" y="263663"/>
                    <a:pt x="21372" y="267044"/>
                  </a:cubicBezTo>
                  <a:cubicBezTo>
                    <a:pt x="14247" y="273804"/>
                    <a:pt x="7124" y="273804"/>
                    <a:pt x="0" y="277184"/>
                  </a:cubicBezTo>
                  <a:cubicBezTo>
                    <a:pt x="0" y="277184"/>
                    <a:pt x="0" y="2771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  <a:effectLst>
              <a:reflection blurRad="6350" stA="19000" endPos="53000" dir="5400000" sy="-100000" algn="bl" rotWithShape="0"/>
            </a:effectLst>
          </p:spPr>
          <p:txBody>
            <a:bodyPr vert="horz" wrap="square" lIns="324000" tIns="0" rIns="0" bIns="0" numCol="1" anchor="ctr" anchorCtr="1" compatLnSpc="1">
              <a:normAutofit/>
            </a:bodyPr>
            <a:lstStyle/>
            <a:p>
              <a:pPr algn="just" fontAlgn="base">
                <a:defRPr/>
              </a:pPr>
              <a:endParaRPr lang="en-US" sz="2100" b="1" strike="noStrike" kern="0" noProof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643FAB8-9D38-437F-8DB4-D4B45DCBC413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6AADF39-5486-4191-BA50-0DAC3605A691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9"/>
          <p:cNvSpPr>
            <a:spLocks noChangeArrowheads="1"/>
          </p:cNvSpPr>
          <p:nvPr/>
        </p:nvSpPr>
        <p:spPr bwMode="auto">
          <a:xfrm rot="10800000" flipH="1" flipV="1">
            <a:off x="0" y="0"/>
            <a:ext cx="9144000" cy="179388"/>
          </a:xfrm>
          <a:prstGeom prst="rect">
            <a:avLst/>
          </a:prstGeom>
          <a:solidFill>
            <a:srgbClr val="0052DE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30000" lnSpcReduction="20000"/>
          </a:bodyPr>
          <a:lstStyle/>
          <a:p>
            <a:pPr algn="ctr" fontAlgn="base"/>
            <a:endParaRPr lang="zh-CN" altLang="zh-CN" sz="1800" strike="noStrike" noProof="1">
              <a:latin typeface="Calibri" panose="020F0502020204030204" pitchFamily="34" charset="0"/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4668203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8760"/>
            <a:ext cx="3886200" cy="4668203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643FAB8-9D38-437F-8DB4-D4B45DCBC413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6AADF39-5486-4191-BA50-0DAC3605A691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/>
        </p:nvSpPr>
        <p:spPr bwMode="auto">
          <a:xfrm rot="10800000" flipH="1" flipV="1">
            <a:off x="0" y="0"/>
            <a:ext cx="9144000" cy="179388"/>
          </a:xfrm>
          <a:prstGeom prst="rect">
            <a:avLst/>
          </a:prstGeom>
          <a:solidFill>
            <a:srgbClr val="0052DE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30000" lnSpcReduction="20000"/>
          </a:bodyPr>
          <a:lstStyle/>
          <a:p>
            <a:pPr algn="ctr" fontAlgn="base"/>
            <a:endParaRPr lang="zh-CN" altLang="zh-CN" sz="1800" strike="noStrike" noProof="1">
              <a:latin typeface="Calibri" panose="020F0502020204030204" pitchFamily="34" charset="0"/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8000"/>
            <a:ext cx="7886700" cy="871200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6968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093594"/>
            <a:ext cx="3868340" cy="4109085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8" y="126968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8" y="2093594"/>
            <a:ext cx="3887391" cy="4109085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643FAB8-9D38-437F-8DB4-D4B45DCBC413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6AADF39-5486-4191-BA50-0DAC3605A691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>
            <p:custDataLst>
              <p:tags r:id="rId3"/>
            </p:custDataLst>
          </p:nvPr>
        </p:nvSpPr>
        <p:spPr>
          <a:xfrm>
            <a:off x="6294438" y="1638300"/>
            <a:ext cx="1524000" cy="1276350"/>
          </a:xfrm>
          <a:custGeom>
            <a:avLst/>
            <a:gdLst>
              <a:gd name="connsiteX0" fmla="*/ 266700 w 533400"/>
              <a:gd name="connsiteY0" fmla="*/ 0 h 485776"/>
              <a:gd name="connsiteX1" fmla="*/ 533400 w 533400"/>
              <a:gd name="connsiteY1" fmla="*/ 219076 h 485776"/>
              <a:gd name="connsiteX2" fmla="*/ 266700 w 533400"/>
              <a:gd name="connsiteY2" fmla="*/ 438152 h 485776"/>
              <a:gd name="connsiteX3" fmla="*/ 226318 w 533400"/>
              <a:gd name="connsiteY3" fmla="*/ 434808 h 485776"/>
              <a:gd name="connsiteX4" fmla="*/ 228600 w 533400"/>
              <a:gd name="connsiteY4" fmla="*/ 435769 h 485776"/>
              <a:gd name="connsiteX5" fmla="*/ 154781 w 533400"/>
              <a:gd name="connsiteY5" fmla="*/ 485776 h 485776"/>
              <a:gd name="connsiteX6" fmla="*/ 140129 w 533400"/>
              <a:gd name="connsiteY6" fmla="*/ 408331 h 485776"/>
              <a:gd name="connsiteX7" fmla="*/ 78115 w 533400"/>
              <a:gd name="connsiteY7" fmla="*/ 373986 h 485776"/>
              <a:gd name="connsiteX8" fmla="*/ 0 w 533400"/>
              <a:gd name="connsiteY8" fmla="*/ 219076 h 485776"/>
              <a:gd name="connsiteX9" fmla="*/ 266700 w 533400"/>
              <a:gd name="connsiteY9" fmla="*/ 0 h 485776"/>
              <a:gd name="connsiteX0-1" fmla="*/ 266700 w 533400"/>
              <a:gd name="connsiteY0-2" fmla="*/ 0 h 485776"/>
              <a:gd name="connsiteX1-3" fmla="*/ 533400 w 533400"/>
              <a:gd name="connsiteY1-4" fmla="*/ 219076 h 485776"/>
              <a:gd name="connsiteX2-5" fmla="*/ 266700 w 533400"/>
              <a:gd name="connsiteY2-6" fmla="*/ 438152 h 485776"/>
              <a:gd name="connsiteX3-7" fmla="*/ 226318 w 533400"/>
              <a:gd name="connsiteY3-8" fmla="*/ 434808 h 485776"/>
              <a:gd name="connsiteX4-9" fmla="*/ 228600 w 533400"/>
              <a:gd name="connsiteY4-10" fmla="*/ 435769 h 485776"/>
              <a:gd name="connsiteX5-11" fmla="*/ 154781 w 533400"/>
              <a:gd name="connsiteY5-12" fmla="*/ 485776 h 485776"/>
              <a:gd name="connsiteX6-13" fmla="*/ 140129 w 533400"/>
              <a:gd name="connsiteY6-14" fmla="*/ 408331 h 485776"/>
              <a:gd name="connsiteX7-15" fmla="*/ 78115 w 533400"/>
              <a:gd name="connsiteY7-16" fmla="*/ 373986 h 485776"/>
              <a:gd name="connsiteX8-17" fmla="*/ 0 w 533400"/>
              <a:gd name="connsiteY8-18" fmla="*/ 219076 h 485776"/>
              <a:gd name="connsiteX9-19" fmla="*/ 266700 w 533400"/>
              <a:gd name="connsiteY9-20" fmla="*/ 0 h 485776"/>
              <a:gd name="connsiteX0-21" fmla="*/ 266700 w 533400"/>
              <a:gd name="connsiteY0-22" fmla="*/ 0 h 485776"/>
              <a:gd name="connsiteX1-23" fmla="*/ 533400 w 533400"/>
              <a:gd name="connsiteY1-24" fmla="*/ 219076 h 485776"/>
              <a:gd name="connsiteX2-25" fmla="*/ 266700 w 533400"/>
              <a:gd name="connsiteY2-26" fmla="*/ 438152 h 485776"/>
              <a:gd name="connsiteX3-27" fmla="*/ 226318 w 533400"/>
              <a:gd name="connsiteY3-28" fmla="*/ 434808 h 485776"/>
              <a:gd name="connsiteX4-29" fmla="*/ 228600 w 533400"/>
              <a:gd name="connsiteY4-30" fmla="*/ 435769 h 485776"/>
              <a:gd name="connsiteX5-31" fmla="*/ 154781 w 533400"/>
              <a:gd name="connsiteY5-32" fmla="*/ 485776 h 485776"/>
              <a:gd name="connsiteX6-33" fmla="*/ 140129 w 533400"/>
              <a:gd name="connsiteY6-34" fmla="*/ 408331 h 485776"/>
              <a:gd name="connsiteX7-35" fmla="*/ 78115 w 533400"/>
              <a:gd name="connsiteY7-36" fmla="*/ 373986 h 485776"/>
              <a:gd name="connsiteX8-37" fmla="*/ 0 w 533400"/>
              <a:gd name="connsiteY8-38" fmla="*/ 219076 h 485776"/>
              <a:gd name="connsiteX9-39" fmla="*/ 266700 w 533400"/>
              <a:gd name="connsiteY9-40" fmla="*/ 0 h 485776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  <a:cxn ang="0">
                <a:pos x="connsiteX5-31" y="connsiteY5-32"/>
              </a:cxn>
              <a:cxn ang="0">
                <a:pos x="connsiteX6-33" y="connsiteY6-34"/>
              </a:cxn>
              <a:cxn ang="0">
                <a:pos x="connsiteX7-35" y="connsiteY7-36"/>
              </a:cxn>
              <a:cxn ang="0">
                <a:pos x="connsiteX8-37" y="connsiteY8-38"/>
              </a:cxn>
              <a:cxn ang="0">
                <a:pos x="connsiteX9-39" y="connsiteY9-40"/>
              </a:cxn>
            </a:cxnLst>
            <a:rect l="l" t="t" r="r" b="b"/>
            <a:pathLst>
              <a:path w="533400" h="485776">
                <a:moveTo>
                  <a:pt x="266700" y="0"/>
                </a:moveTo>
                <a:cubicBezTo>
                  <a:pt x="413994" y="0"/>
                  <a:pt x="533400" y="98084"/>
                  <a:pt x="533400" y="219076"/>
                </a:cubicBezTo>
                <a:cubicBezTo>
                  <a:pt x="533400" y="340068"/>
                  <a:pt x="413994" y="438152"/>
                  <a:pt x="266700" y="438152"/>
                </a:cubicBezTo>
                <a:lnTo>
                  <a:pt x="226318" y="434808"/>
                </a:lnTo>
                <a:lnTo>
                  <a:pt x="228600" y="435769"/>
                </a:lnTo>
                <a:cubicBezTo>
                  <a:pt x="203994" y="452438"/>
                  <a:pt x="203476" y="475989"/>
                  <a:pt x="154781" y="485776"/>
                </a:cubicBezTo>
                <a:cubicBezTo>
                  <a:pt x="163662" y="453078"/>
                  <a:pt x="145013" y="434146"/>
                  <a:pt x="140129" y="408331"/>
                </a:cubicBezTo>
                <a:lnTo>
                  <a:pt x="78115" y="373986"/>
                </a:lnTo>
                <a:cubicBezTo>
                  <a:pt x="29851" y="334341"/>
                  <a:pt x="0" y="279572"/>
                  <a:pt x="0" y="219076"/>
                </a:cubicBezTo>
                <a:cubicBezTo>
                  <a:pt x="0" y="98084"/>
                  <a:pt x="119406" y="0"/>
                  <a:pt x="26670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81000" anchor="ctr">
            <a:normAutofit/>
          </a:bodyPr>
          <a:lstStyle/>
          <a:p>
            <a:pPr algn="ctr" fontAlgn="base">
              <a:defRPr/>
            </a:pPr>
            <a:endParaRPr lang="zh-CN" altLang="en-US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2836863" y="3881438"/>
            <a:ext cx="6307138" cy="231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5000" lnSpcReduction="20000"/>
          </a:bodyPr>
          <a:lstStyle/>
          <a:p>
            <a:pPr algn="ctr" fontAlgn="base">
              <a:defRPr/>
            </a:pPr>
            <a:endParaRPr lang="zh-CN" altLang="en-US" sz="1350" strike="noStrike" noProof="1"/>
          </a:p>
        </p:txBody>
      </p:sp>
      <p:sp>
        <p:nvSpPr>
          <p:cNvPr id="6" name="任意多边形 5"/>
          <p:cNvSpPr/>
          <p:nvPr>
            <p:custDataLst>
              <p:tags r:id="rId5"/>
            </p:custDataLst>
          </p:nvPr>
        </p:nvSpPr>
        <p:spPr>
          <a:xfrm>
            <a:off x="0" y="2673350"/>
            <a:ext cx="6415088" cy="231775"/>
          </a:xfrm>
          <a:custGeom>
            <a:avLst/>
            <a:gdLst>
              <a:gd name="connsiteX0" fmla="*/ 0 w 8553450"/>
              <a:gd name="connsiteY0" fmla="*/ 0 h 231775"/>
              <a:gd name="connsiteX1" fmla="*/ 1524000 w 8553450"/>
              <a:gd name="connsiteY1" fmla="*/ 0 h 231775"/>
              <a:gd name="connsiteX2" fmla="*/ 6846022 w 8553450"/>
              <a:gd name="connsiteY2" fmla="*/ 0 h 231775"/>
              <a:gd name="connsiteX3" fmla="*/ 8370022 w 8553450"/>
              <a:gd name="connsiteY3" fmla="*/ 0 h 231775"/>
              <a:gd name="connsiteX4" fmla="*/ 8370923 w 8553450"/>
              <a:gd name="connsiteY4" fmla="*/ 3658 h 231775"/>
              <a:gd name="connsiteX5" fmla="*/ 8470961 w 8553450"/>
              <a:gd name="connsiteY5" fmla="*/ 125300 h 231775"/>
              <a:gd name="connsiteX6" fmla="*/ 8553450 w 8553450"/>
              <a:gd name="connsiteY6" fmla="*/ 170895 h 231775"/>
              <a:gd name="connsiteX7" fmla="*/ 8553450 w 8553450"/>
              <a:gd name="connsiteY7" fmla="*/ 231775 h 231775"/>
              <a:gd name="connsiteX8" fmla="*/ 7029450 w 8553450"/>
              <a:gd name="connsiteY8" fmla="*/ 231775 h 231775"/>
              <a:gd name="connsiteX9" fmla="*/ 1524000 w 8553450"/>
              <a:gd name="connsiteY9" fmla="*/ 231775 h 231775"/>
              <a:gd name="connsiteX10" fmla="*/ 0 w 8553450"/>
              <a:gd name="connsiteY10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53450" h="231775">
                <a:moveTo>
                  <a:pt x="0" y="0"/>
                </a:moveTo>
                <a:lnTo>
                  <a:pt x="1524000" y="0"/>
                </a:lnTo>
                <a:lnTo>
                  <a:pt x="6846022" y="0"/>
                </a:lnTo>
                <a:lnTo>
                  <a:pt x="8370022" y="0"/>
                </a:lnTo>
                <a:lnTo>
                  <a:pt x="8370923" y="3658"/>
                </a:lnTo>
                <a:cubicBezTo>
                  <a:pt x="8394544" y="49441"/>
                  <a:pt x="8428724" y="90674"/>
                  <a:pt x="8470961" y="125300"/>
                </a:cubicBezTo>
                <a:lnTo>
                  <a:pt x="8553450" y="170895"/>
                </a:lnTo>
                <a:lnTo>
                  <a:pt x="8553450" y="231775"/>
                </a:lnTo>
                <a:lnTo>
                  <a:pt x="7029450" y="231775"/>
                </a:lnTo>
                <a:lnTo>
                  <a:pt x="1524000" y="231775"/>
                </a:lnTo>
                <a:lnTo>
                  <a:pt x="0" y="2317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65000" lnSpcReduction="20000"/>
          </a:bodyPr>
          <a:lstStyle/>
          <a:p>
            <a:pPr algn="ctr" fontAlgn="base">
              <a:defRPr/>
            </a:pPr>
            <a:endParaRPr lang="zh-CN" altLang="en-US" sz="1350" strike="noStrike" noProof="1"/>
          </a:p>
        </p:txBody>
      </p:sp>
      <p:sp>
        <p:nvSpPr>
          <p:cNvPr id="11" name="KSO_BT1"/>
          <p:cNvSpPr>
            <a:spLocks noGrp="1"/>
          </p:cNvSpPr>
          <p:nvPr>
            <p:ph type="title" hasCustomPrompt="1"/>
          </p:nvPr>
        </p:nvSpPr>
        <p:spPr>
          <a:xfrm>
            <a:off x="1957341" y="2914651"/>
            <a:ext cx="5229318" cy="966789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6294834" y="1638304"/>
            <a:ext cx="1523285" cy="1139823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 smtClean="0"/>
              <a:t>副标题</a:t>
            </a:r>
            <a:endParaRPr lang="zh-CN" altLang="en-US" strike="noStrike" noProof="1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643FAB8-9D38-437F-8DB4-D4B45DCBC413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3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6AADF39-5486-4191-BA50-0DAC3605A691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643FAB8-9D38-437F-8DB4-D4B45DCBC413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6AADF39-5486-4191-BA50-0DAC3605A691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pPr fontAlgn="auto"/>
            <a:r>
              <a:rPr lang="zh-CN" altLang="en-US" strike="noStrike" noProof="1" dirty="0" smtClean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643FAB8-9D38-437F-8DB4-D4B45DCBC413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6AADF39-5486-4191-BA50-0DAC3605A691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643FAB8-9D38-437F-8DB4-D4B45DCBC413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6AADF39-5486-4191-BA50-0DAC3605A691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643FAB8-9D38-437F-8DB4-D4B45DCBC413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6AADF39-5486-4191-BA50-0DAC3605A691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8"/>
          <p:cNvPicPr>
            <a:picLocks noChangeAspect="1"/>
          </p:cNvPicPr>
          <p:nvPr/>
        </p:nvPicPr>
        <p:blipFill>
          <a:blip r:embed="rId2"/>
          <a:srcRect l="76" t="10126" r="475" b="-5792"/>
          <a:stretch>
            <a:fillRect/>
          </a:stretch>
        </p:blipFill>
        <p:spPr>
          <a:xfrm>
            <a:off x="-1587" y="-25400"/>
            <a:ext cx="9145587" cy="667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副标题 9"/>
          <p:cNvSpPr>
            <a:spLocks noGrp="1"/>
          </p:cNvSpPr>
          <p:nvPr>
            <p:ph type="subTitle" idx="1" hasCustomPrompt="1"/>
          </p:nvPr>
        </p:nvSpPr>
        <p:spPr>
          <a:xfrm>
            <a:off x="3043283" y="5747656"/>
            <a:ext cx="5362851" cy="402978"/>
          </a:xfrm>
          <a:custGeom>
            <a:avLst/>
            <a:gdLst>
              <a:gd name="connsiteX0" fmla="*/ 5209787 w 5209787"/>
              <a:gd name="connsiteY0" fmla="*/ 8709 h 316319"/>
              <a:gd name="connsiteX1" fmla="*/ 4376822 w 5209787"/>
              <a:gd name="connsiteY1" fmla="*/ 316319 h 316319"/>
              <a:gd name="connsiteX2" fmla="*/ 3804684 w 5209787"/>
              <a:gd name="connsiteY2" fmla="*/ 138589 h 316319"/>
              <a:gd name="connsiteX3" fmla="*/ 341626 w 5209787"/>
              <a:gd name="connsiteY3" fmla="*/ 0 h 316319"/>
              <a:gd name="connsiteX4" fmla="*/ 3231395 w 5209787"/>
              <a:gd name="connsiteY4" fmla="*/ 6989 h 316319"/>
              <a:gd name="connsiteX5" fmla="*/ 4135095 w 5209787"/>
              <a:gd name="connsiteY5" fmla="*/ 313875 h 316319"/>
              <a:gd name="connsiteX6" fmla="*/ 0 w 5209787"/>
              <a:gd name="connsiteY6" fmla="*/ 313875 h 31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9787" h="316319">
                <a:moveTo>
                  <a:pt x="5209787" y="8709"/>
                </a:moveTo>
                <a:lnTo>
                  <a:pt x="4376822" y="316319"/>
                </a:lnTo>
                <a:lnTo>
                  <a:pt x="3804684" y="138589"/>
                </a:lnTo>
                <a:close/>
                <a:moveTo>
                  <a:pt x="341626" y="0"/>
                </a:moveTo>
                <a:lnTo>
                  <a:pt x="3231395" y="6989"/>
                </a:lnTo>
                <a:lnTo>
                  <a:pt x="4135095" y="313875"/>
                </a:lnTo>
                <a:lnTo>
                  <a:pt x="0" y="313875"/>
                </a:lnTo>
                <a:close/>
              </a:path>
            </a:pathLst>
          </a:custGeom>
          <a:solidFill>
            <a:schemeClr val="tx2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lIns="324000" rIns="1872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 smtClean="0"/>
              <a:t>单击此处添加您的副标题</a:t>
            </a:r>
            <a:endParaRPr lang="zh-CN" altLang="en-US" strike="noStrike" noProof="1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043283" y="3901451"/>
            <a:ext cx="5352496" cy="1713459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</a:t>
            </a:r>
            <a:br>
              <a:rPr lang="en-US" altLang="zh-CN" dirty="0" smtClean="0"/>
            </a:br>
            <a:r>
              <a:rPr lang="zh-CN" altLang="en-US" strike="noStrike" noProof="1" dirty="0" smtClean="0"/>
              <a:t>添加您的标题文本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2DF1E59-AF93-417B-B1DB-A80C947A2699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5141B9-4633-46A8-8E3C-F4D827E26EE3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603840"/>
            <a:ext cx="8370000" cy="590400"/>
          </a:xfrm>
        </p:spPr>
        <p:txBody>
          <a:bodyPr/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328400" y="1263600"/>
            <a:ext cx="6501600" cy="5389200"/>
          </a:xfrm>
          <a:ln>
            <a:solidFill>
              <a:srgbClr val="DDDDDD"/>
            </a:solidFill>
            <a:miter lim="800000"/>
          </a:ln>
        </p:spPr>
        <p:txBody>
          <a:bodyPr lIns="216000" tIns="144000" rIns="216000" bIns="14400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575945" indent="0">
              <a:spcAft>
                <a:spcPts val="0"/>
              </a:spcAft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42DF1E59-AF93-417B-B1DB-A80C947A2699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EF5141B9-4633-46A8-8E3C-F4D827E26EE3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3" name="MH_Others_1"/>
          <p:cNvCxnSpPr/>
          <p:nvPr userDrawn="1"/>
        </p:nvCxnSpPr>
        <p:spPr>
          <a:xfrm>
            <a:off x="1087438" y="3208338"/>
            <a:ext cx="2608262" cy="0"/>
          </a:xfrm>
          <a:prstGeom prst="line">
            <a:avLst/>
          </a:prstGeom>
          <a:ln w="12700" cap="flat" cmpd="sng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64" name="MH_Others_2"/>
          <p:cNvCxnSpPr/>
          <p:nvPr userDrawn="1"/>
        </p:nvCxnSpPr>
        <p:spPr>
          <a:xfrm>
            <a:off x="3297238" y="3006725"/>
            <a:ext cx="0" cy="1176338"/>
          </a:xfrm>
          <a:prstGeom prst="line">
            <a:avLst/>
          </a:prstGeom>
          <a:ln w="12700" cap="flat" cmpd="sng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65" name="MH_Title"/>
          <p:cNvSpPr/>
          <p:nvPr userDrawn="1"/>
        </p:nvSpPr>
        <p:spPr>
          <a:xfrm>
            <a:off x="3297238" y="3309938"/>
            <a:ext cx="4745037" cy="660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lIns="0" tIns="0" rIns="0" bIns="0" anchor="ctr"/>
          <a:p>
            <a:pPr lvl="0" indent="0" algn="ctr"/>
            <a:endParaRPr lang="en-US" altLang="en-US" sz="2800" dirty="0">
              <a:solidFill>
                <a:srgbClr val="FFFFFF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3297721" y="3322284"/>
            <a:ext cx="4745038" cy="650392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此处添加您的标题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2DF1E59-AF93-417B-B1DB-A80C947A2699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5141B9-4633-46A8-8E3C-F4D827E26EE3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65600" y="1472400"/>
            <a:ext cx="3376800" cy="5014800"/>
          </a:xfrm>
          <a:ln>
            <a:solidFill>
              <a:srgbClr val="DDDDDD"/>
            </a:solidFill>
            <a:miter lim="800000"/>
          </a:ln>
        </p:spPr>
        <p:txBody>
          <a:bodyPr lIns="216000" tIns="144000" rIns="216000" bIns="144000"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708800" y="1472400"/>
            <a:ext cx="3376800" cy="5014800"/>
          </a:xfrm>
          <a:ln>
            <a:solidFill>
              <a:srgbClr val="DDDDDD"/>
            </a:solidFill>
            <a:miter lim="800000"/>
          </a:ln>
        </p:spPr>
        <p:txBody>
          <a:bodyPr lIns="216000" tIns="144000" rIns="216000" bIns="144000"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42DF1E59-AF93-417B-B1DB-A80C947A2699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EF5141B9-4633-46A8-8E3C-F4D827E26EE3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42DF1E59-AF93-417B-B1DB-A80C947A2699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EF5141B9-4633-46A8-8E3C-F4D827E26EE3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028274" y="2478156"/>
            <a:ext cx="7087452" cy="1118114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2C668A94-C526-4A4C-98D3-6D1C871139E8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BA3F52-EB2C-4565-937B-416FAD8E6149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2DF1E59-AF93-417B-B1DB-A80C947A2699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5141B9-4633-46A8-8E3C-F4D827E26EE3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1"/>
          <p:cNvSpPr/>
          <p:nvPr userDrawn="1"/>
        </p:nvSpPr>
        <p:spPr>
          <a:xfrm>
            <a:off x="1276350" y="3992563"/>
            <a:ext cx="6605588" cy="498475"/>
          </a:xfrm>
          <a:prstGeom prst="rect">
            <a:avLst/>
          </a:prstGeom>
          <a:solidFill>
            <a:srgbClr val="FFFFFF">
              <a:alpha val="59998"/>
            </a:srgbClr>
          </a:solidFill>
          <a:ln w="9525">
            <a:noFill/>
          </a:ln>
        </p:spPr>
        <p:txBody>
          <a:bodyPr anchor="ctr"/>
          <a:p>
            <a:pPr lvl="0" indent="0" algn="ctr"/>
            <a:endParaRPr lang="zh-CN" altLang="en-US" sz="1300">
              <a:solidFill>
                <a:srgbClr val="FFFFFF"/>
              </a:solidFill>
              <a:latin typeface="宋体" panose="02010600030101010101" pitchFamily="2" charset="-122"/>
              <a:ea typeface="黑体" panose="0201060003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8400" y="594000"/>
            <a:ext cx="8370000" cy="5904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1278000" y="1922400"/>
            <a:ext cx="6606000" cy="25704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 dirty="0" smtClean="0"/>
              <a:t>单击图标添加图片</a:t>
            </a:r>
            <a:endParaRPr 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78000" y="4629600"/>
            <a:ext cx="6606000" cy="1360800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2DF1E59-AF93-417B-B1DB-A80C947A2699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5141B9-4633-46A8-8E3C-F4D827E26EE3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2DF1E59-AF93-417B-B1DB-A80C947A2699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5141B9-4633-46A8-8E3C-F4D827E26EE3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  <a:endParaRPr kumimoji="0"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  <a:endParaRPr kumimoji="0"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vert="horz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 panose="05020102010507070707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/>
      <p:pic>
        <p:nvPicPr>
          <p:cNvPr id="1026" name="图片 7"/>
          <p:cNvPicPr>
            <a:picLocks noChangeAspect="1"/>
          </p:cNvPicPr>
          <p:nvPr/>
        </p:nvPicPr>
        <p:blipFill>
          <a:blip r:embed="rId13">
            <a:lum bright="12000" contrast="40000"/>
          </a:blip>
          <a:stretch>
            <a:fillRect/>
          </a:stretch>
        </p:blipFill>
        <p:spPr>
          <a:xfrm>
            <a:off x="6667500" y="4914900"/>
            <a:ext cx="2476500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lvl="0" algn="ctr" eaLnBrk="1" fontAlgn="base" hangingPunct="1"/>
            <a:endParaRPr lang="zh-CN" altLang="en-US" strike="noStrike" noProof="1" dirty="0">
              <a:solidFill>
                <a:srgbClr val="000000"/>
              </a:solidFill>
              <a:latin typeface="Cambria" panose="02040503050406030204" pitchFamily="18" charset="0"/>
              <a:ea typeface="华文楷体" panose="020106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0950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lvl="0" algn="ctr" eaLnBrk="1" fontAlgn="base" hangingPunct="1"/>
            <a:endParaRPr lang="zh-CN" altLang="en-US" strike="noStrike" noProof="1" dirty="0">
              <a:solidFill>
                <a:srgbClr val="000000"/>
              </a:solidFill>
              <a:latin typeface="Cambria" panose="02040503050406030204" pitchFamily="18" charset="0"/>
              <a:ea typeface="华文楷体" panose="02010600040101010101" charset="-122"/>
            </a:endParaRPr>
          </a:p>
        </p:txBody>
      </p:sp>
      <p:pic>
        <p:nvPicPr>
          <p:cNvPr id="1029" name="图片 8"/>
          <p:cNvPicPr>
            <a:picLocks noChangeAspect="1"/>
          </p:cNvPicPr>
          <p:nvPr/>
        </p:nvPicPr>
        <p:blipFill>
          <a:blip r:embed="rId14">
            <a:lum bright="34000" contrast="40000"/>
          </a:blip>
          <a:stretch>
            <a:fillRect/>
          </a:stretch>
        </p:blipFill>
        <p:spPr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3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 panose="05020102010507070707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 panose="05020102010507070707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 panose="05020102010507070707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 panose="05020102010507070707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 panose="050201020105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196850"/>
            <a:ext cx="7886700" cy="8699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28650" y="1341438"/>
            <a:ext cx="7886700" cy="48355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342900"/>
            <a:r>
              <a:rPr lang="zh-CN" altLang="en-US" dirty="0"/>
              <a:t>第二级</a:t>
            </a:r>
            <a:endParaRPr lang="zh-CN" altLang="en-US" dirty="0"/>
          </a:p>
          <a:p>
            <a:pPr lvl="2" indent="-285750"/>
            <a:r>
              <a:rPr lang="zh-CN" altLang="en-US" dirty="0"/>
              <a:t>第三级</a:t>
            </a:r>
            <a:endParaRPr lang="zh-CN" altLang="en-US" dirty="0"/>
          </a:p>
          <a:p>
            <a:pPr lvl="3" indent="-285750"/>
            <a:r>
              <a:rPr lang="zh-CN" altLang="en-US" dirty="0"/>
              <a:t>第四级</a:t>
            </a:r>
            <a:endParaRPr lang="zh-CN" altLang="en-US" dirty="0"/>
          </a:p>
          <a:p>
            <a:pPr lvl="4" indent="-28575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F643FAB8-9D38-437F-8DB4-D4B45DCBC413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26AADF39-5486-4191-BA50-0DAC3605A691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3074" name="图片 6"/>
          <p:cNvPicPr>
            <a:picLocks noChangeAspect="1"/>
          </p:cNvPicPr>
          <p:nvPr/>
        </p:nvPicPr>
        <p:blipFill>
          <a:blip r:embed="rId11"/>
          <a:srcRect l="1053" t="285" r="1619" b="92966"/>
          <a:stretch>
            <a:fillRect/>
          </a:stretch>
        </p:blipFill>
        <p:spPr>
          <a:xfrm>
            <a:off x="0" y="0"/>
            <a:ext cx="9144000" cy="48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KSO_BT1"/>
          <p:cNvSpPr>
            <a:spLocks noGrp="1"/>
          </p:cNvSpPr>
          <p:nvPr>
            <p:ph type="title"/>
          </p:nvPr>
        </p:nvSpPr>
        <p:spPr>
          <a:xfrm>
            <a:off x="339725" y="595313"/>
            <a:ext cx="8370888" cy="588962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3076" name="KSO_BC1"/>
          <p:cNvSpPr>
            <a:spLocks noGrp="1"/>
          </p:cNvSpPr>
          <p:nvPr>
            <p:ph type="body"/>
          </p:nvPr>
        </p:nvSpPr>
        <p:spPr>
          <a:xfrm>
            <a:off x="339725" y="1393825"/>
            <a:ext cx="8361363" cy="48291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35750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987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2DF1E59-AF93-417B-B1DB-A80C947A2699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EF5141B9-4633-46A8-8E3C-F4D827E26EE3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tx2"/>
          </a:solidFill>
          <a:latin typeface="Arial" panose="020B0604020202020204" pitchFamily="34" charset="0"/>
          <a:ea typeface="黑体" panose="0201060003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tx2">
            <a:lumMod val="75000"/>
          </a:schemeClr>
        </a:buClr>
        <a:buSzPct val="60000"/>
        <a:buFont typeface="Wingdings" panose="05000000000000000000" pitchFamily="2" charset="2"/>
        <a:buChar char="u"/>
        <a:defRPr sz="24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黑体" panose="02010600030101010101" pitchFamily="49" charset="-122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000" kern="1200" baseline="0">
          <a:solidFill>
            <a:schemeClr val="accent1">
              <a:lumMod val="75000"/>
            </a:schemeClr>
          </a:solidFill>
          <a:latin typeface="幼圆" panose="02010509060101010101" pitchFamily="49" charset="-122"/>
          <a:ea typeface="黑体" panose="0201060003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image" Target="../media/image15.png"/><Relationship Id="rId1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5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2.wav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image" Target="../media/image15.png"/><Relationship Id="rId1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image" Target="../media/image19.GIF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image" Target="../media/image20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image" Target="../media/image15.png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9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23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22.png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28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image" Target="../media/image25.png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image" Target="../media/image24.png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image" Target="../media/image14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image" Target="../media/image15.png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WordArt 2" descr="窄竖线"/>
          <p:cNvSpPr>
            <a:spLocks noTextEdit="1"/>
          </p:cNvSpPr>
          <p:nvPr/>
        </p:nvSpPr>
        <p:spPr>
          <a:xfrm>
            <a:off x="914400" y="762000"/>
            <a:ext cx="6858000" cy="22383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normAutofit/>
          </a:bodyPr>
          <a:p>
            <a:pPr algn="ctr"/>
            <a:r>
              <a:rPr lang="zh-CN" altLang="en-US" sz="6000" b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闻一多先生的说和做</a:t>
            </a:r>
            <a:endParaRPr lang="zh-CN" altLang="en-US" sz="6000" b="1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9" name="WordArt 3"/>
          <p:cNvSpPr>
            <a:spLocks noTextEdit="1"/>
          </p:cNvSpPr>
          <p:nvPr/>
        </p:nvSpPr>
        <p:spPr>
          <a:xfrm rot="-176294">
            <a:off x="5695950" y="3370263"/>
            <a:ext cx="1820863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臧克家</a:t>
            </a:r>
            <a:endParaRPr lang="zh-CN" altLang="en-US" sz="3600" b="1"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1" name="Line 4"/>
          <p:cNvSpPr/>
          <p:nvPr/>
        </p:nvSpPr>
        <p:spPr>
          <a:xfrm>
            <a:off x="4129088" y="3802063"/>
            <a:ext cx="1544637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32" name="文本框 1"/>
          <p:cNvSpPr txBox="1"/>
          <p:nvPr/>
        </p:nvSpPr>
        <p:spPr>
          <a:xfrm>
            <a:off x="1993900" y="4811713"/>
            <a:ext cx="2622550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800">
                <a:latin typeface="Times New Roman" panose="02020603050405020304" pitchFamily="18" charset="0"/>
              </a:rPr>
              <a:t>第一学时</a:t>
            </a:r>
            <a:endParaRPr lang="zh-CN" altLang="en-US" sz="4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2769" name="Group 2050"/>
          <p:cNvGrpSpPr/>
          <p:nvPr/>
        </p:nvGrpSpPr>
        <p:grpSpPr>
          <a:xfrm>
            <a:off x="0" y="1557338"/>
            <a:ext cx="2916238" cy="3749675"/>
            <a:chOff x="144" y="835"/>
            <a:chExt cx="1536" cy="2362"/>
          </a:xfrm>
        </p:grpSpPr>
        <p:sp>
          <p:nvSpPr>
            <p:cNvPr id="32770" name="Text Box 2051"/>
            <p:cNvSpPr txBox="1"/>
            <p:nvPr/>
          </p:nvSpPr>
          <p:spPr>
            <a:xfrm>
              <a:off x="144" y="835"/>
              <a:ext cx="153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目不窥园：</a:t>
              </a:r>
              <a:endPara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32771" name="Text Box 2052"/>
            <p:cNvSpPr txBox="1"/>
            <p:nvPr/>
          </p:nvSpPr>
          <p:spPr>
            <a:xfrm>
              <a:off x="144" y="1939"/>
              <a:ext cx="124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诗兴不作：</a:t>
              </a:r>
              <a:endPara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32772" name="Text Box 2053"/>
            <p:cNvSpPr txBox="1"/>
            <p:nvPr/>
          </p:nvSpPr>
          <p:spPr>
            <a:xfrm>
              <a:off x="144" y="2755"/>
              <a:ext cx="124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一反既往：</a:t>
              </a:r>
              <a:endPara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</p:grpSp>
      <p:sp>
        <p:nvSpPr>
          <p:cNvPr id="28678" name="Text Box 2054"/>
          <p:cNvSpPr txBox="1"/>
          <p:nvPr/>
        </p:nvSpPr>
        <p:spPr>
          <a:xfrm>
            <a:off x="2771775" y="1371600"/>
            <a:ext cx="5991225" cy="1616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窥，</a:t>
            </a: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从小孔或缝隙里偷偷地看。眼睛从不暗中看一看家里的园圃，即专心致志。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8679" name="Text Box 2055"/>
          <p:cNvSpPr txBox="1"/>
          <p:nvPr/>
        </p:nvSpPr>
        <p:spPr>
          <a:xfrm>
            <a:off x="2057400" y="3124200"/>
            <a:ext cx="7086600" cy="1128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    “作”，</a:t>
            </a: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起的意思。诗兴不作，不是不做诗，而是写诗的兴致不起、不发。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8680" name="Text Box 2056"/>
          <p:cNvSpPr txBox="1"/>
          <p:nvPr/>
        </p:nvSpPr>
        <p:spPr>
          <a:xfrm>
            <a:off x="2057400" y="4724400"/>
            <a:ext cx="6781800" cy="1128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   既，</a:t>
            </a: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已经。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既往，</a:t>
            </a: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过去。与过去完全不一样。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32776" name="Text Box 2057"/>
          <p:cNvSpPr txBox="1"/>
          <p:nvPr/>
        </p:nvSpPr>
        <p:spPr>
          <a:xfrm>
            <a:off x="381000" y="304800"/>
            <a:ext cx="2514600" cy="781050"/>
          </a:xfrm>
          <a:prstGeom prst="rect">
            <a:avLst/>
          </a:prstGeom>
          <a:noFill/>
          <a:ln w="19050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词语积累：</a:t>
            </a:r>
            <a:endParaRPr lang="zh-CN" altLang="en-US" sz="4400" b="1" dirty="0">
              <a:solidFill>
                <a:schemeClr val="tx2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  <p:bldP spid="286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3" name="Group 2"/>
          <p:cNvGrpSpPr/>
          <p:nvPr/>
        </p:nvGrpSpPr>
        <p:grpSpPr>
          <a:xfrm>
            <a:off x="762000" y="906463"/>
            <a:ext cx="2819400" cy="3376612"/>
            <a:chOff x="480" y="571"/>
            <a:chExt cx="1776" cy="2127"/>
          </a:xfrm>
        </p:grpSpPr>
        <p:sp>
          <p:nvSpPr>
            <p:cNvPr id="33794" name="Text Box 3"/>
            <p:cNvSpPr txBox="1"/>
            <p:nvPr/>
          </p:nvSpPr>
          <p:spPr>
            <a:xfrm>
              <a:off x="480" y="571"/>
              <a:ext cx="129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衰微：</a:t>
              </a:r>
              <a:endPara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33795" name="Text Box 4"/>
            <p:cNvSpPr txBox="1"/>
            <p:nvPr/>
          </p:nvSpPr>
          <p:spPr>
            <a:xfrm>
              <a:off x="480" y="1152"/>
              <a:ext cx="1104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赫然：</a:t>
              </a:r>
              <a:endPara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33796" name="Text Box 5"/>
            <p:cNvSpPr txBox="1"/>
            <p:nvPr/>
          </p:nvSpPr>
          <p:spPr>
            <a:xfrm>
              <a:off x="480" y="1728"/>
              <a:ext cx="1632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潜心贯注：</a:t>
              </a:r>
              <a:endPara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33797" name="Text Box 6"/>
            <p:cNvSpPr txBox="1"/>
            <p:nvPr/>
          </p:nvSpPr>
          <p:spPr>
            <a:xfrm>
              <a:off x="480" y="2256"/>
              <a:ext cx="177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慷慨淋漓：</a:t>
              </a:r>
              <a:endPara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</p:grpSp>
      <p:sp>
        <p:nvSpPr>
          <p:cNvPr id="27655" name="Text Box 7"/>
          <p:cNvSpPr txBox="1"/>
          <p:nvPr/>
        </p:nvSpPr>
        <p:spPr>
          <a:xfrm>
            <a:off x="2209800" y="914400"/>
            <a:ext cx="64770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（国家、民族等）衰落，不兴旺。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7656" name="Text Box 8"/>
          <p:cNvSpPr txBox="1"/>
          <p:nvPr/>
        </p:nvSpPr>
        <p:spPr>
          <a:xfrm>
            <a:off x="2286000" y="1905000"/>
            <a:ext cx="68580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形容令人惊讶的事物突然呈现的样子。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7657" name="Text Box 9"/>
          <p:cNvSpPr txBox="1"/>
          <p:nvPr/>
        </p:nvSpPr>
        <p:spPr>
          <a:xfrm>
            <a:off x="3200400" y="2819400"/>
            <a:ext cx="5029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用心专注而深刻。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7658" name="Text Box 10"/>
          <p:cNvSpPr txBox="1"/>
          <p:nvPr/>
        </p:nvSpPr>
        <p:spPr>
          <a:xfrm>
            <a:off x="3352800" y="3657600"/>
            <a:ext cx="54864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形容情绪、语调十分激动，说法十分畅快。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33802" name="Picture 11" descr="1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4648200"/>
            <a:ext cx="1403350" cy="199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  <p:bldP spid="27657" grpId="0"/>
      <p:bldP spid="276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 Box 2"/>
          <p:cNvSpPr txBox="1"/>
          <p:nvPr/>
        </p:nvSpPr>
        <p:spPr>
          <a:xfrm>
            <a:off x="0" y="0"/>
            <a:ext cx="8388350" cy="874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三、初读课文，明确结构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4818" name="Text Box 3"/>
          <p:cNvSpPr txBox="1"/>
          <p:nvPr/>
        </p:nvSpPr>
        <p:spPr>
          <a:xfrm>
            <a:off x="685800" y="1676400"/>
            <a:ext cx="8458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华文隶书" panose="02010800040101010101" pitchFamily="2" charset="-122"/>
                <a:ea typeface="华文隶书" panose="02010800040101010101" pitchFamily="2" charset="-122"/>
              </a:rPr>
              <a:t>   </a:t>
            </a:r>
            <a:endParaRPr lang="zh-CN" altLang="en-US" sz="5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34819" name="Picture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0" y="5373688"/>
            <a:ext cx="1524000" cy="1484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Rectangle 6"/>
          <p:cNvSpPr/>
          <p:nvPr/>
        </p:nvSpPr>
        <p:spPr>
          <a:xfrm>
            <a:off x="0" y="981075"/>
            <a:ext cx="9144000" cy="2960688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4400" b="1" dirty="0">
                <a:solidFill>
                  <a:srgbClr val="002060"/>
                </a:solidFill>
                <a:latin typeface="Lucida Sans Unicode" panose="020B0602030504020204" pitchFamily="34" charset="0"/>
              </a:rPr>
              <a:t>      </a:t>
            </a:r>
            <a:r>
              <a:rPr lang="en-US" altLang="zh-CN" sz="32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文章从哪两个方面来写闻一多先生的说和做的？</a:t>
            </a:r>
            <a:endParaRPr lang="zh-CN" altLang="en-US" sz="3200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en-US" altLang="zh-CN" sz="32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32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综合这两个方面来看，闻一多先生是一个怎样的人？（用课文原话回答）</a:t>
            </a:r>
            <a:br>
              <a:rPr lang="zh-CN" altLang="en-US" sz="40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endParaRPr lang="zh-CN" altLang="en-US" sz="4000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6087" name="Rectangle 7"/>
          <p:cNvSpPr/>
          <p:nvPr/>
        </p:nvSpPr>
        <p:spPr>
          <a:xfrm>
            <a:off x="0" y="3789363"/>
            <a:ext cx="8964613" cy="119062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4000" b="1" dirty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4000" b="1" dirty="0">
                <a:latin typeface="隶书" panose="02010509060101010101" pitchFamily="49" charset="-122"/>
                <a:ea typeface="隶书" panose="02010509060101010101" pitchFamily="49" charset="-122"/>
              </a:rPr>
              <a:t>１、从学者的方面和革命家的方面来写的。</a:t>
            </a:r>
            <a:endParaRPr lang="zh-CN" altLang="en-US" sz="40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6089" name="Rectangle 9"/>
          <p:cNvSpPr/>
          <p:nvPr/>
        </p:nvSpPr>
        <p:spPr>
          <a:xfrm>
            <a:off x="179388" y="5157788"/>
            <a:ext cx="7345362" cy="13716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4400" b="1" dirty="0">
                <a:latin typeface="隶书" panose="02010509060101010101" pitchFamily="49" charset="-122"/>
                <a:ea typeface="隶书" panose="02010509060101010101" pitchFamily="49" charset="-122"/>
              </a:rPr>
              <a:t>２</a:t>
            </a:r>
            <a:r>
              <a:rPr lang="zh-CN" altLang="en-US" sz="44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“</a:t>
            </a:r>
            <a:r>
              <a:rPr lang="zh-CN" altLang="en-US" sz="4000" b="1" dirty="0">
                <a:latin typeface="隶书" panose="02010509060101010101" pitchFamily="49" charset="-122"/>
                <a:ea typeface="隶书" panose="02010509060101010101" pitchFamily="49" charset="-122"/>
              </a:rPr>
              <a:t>言论和行动完全一致</a:t>
            </a:r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”</a:t>
            </a:r>
            <a:r>
              <a:rPr lang="zh-CN" altLang="en-US" sz="4000" b="1" dirty="0">
                <a:latin typeface="隶书" panose="02010509060101010101" pitchFamily="49" charset="-122"/>
                <a:ea typeface="隶书" panose="02010509060101010101" pitchFamily="49" charset="-122"/>
              </a:rPr>
              <a:t>或</a:t>
            </a:r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“</a:t>
            </a:r>
            <a:r>
              <a:rPr lang="zh-CN" altLang="en-US" sz="4000" b="1" dirty="0">
                <a:latin typeface="隶书" panose="02010509060101010101" pitchFamily="49" charset="-122"/>
                <a:ea typeface="隶书" panose="02010509060101010101" pitchFamily="49" charset="-122"/>
              </a:rPr>
              <a:t>口的巨人，行的高标</a:t>
            </a:r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”</a:t>
            </a:r>
            <a:endParaRPr lang="zh-CN" altLang="en-US" sz="40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/>
          <p:nvPr/>
        </p:nvSpPr>
        <p:spPr>
          <a:xfrm>
            <a:off x="0" y="4365625"/>
            <a:ext cx="9144000" cy="23034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    两部分之间用了七、八、九三个段落过渡。第七段承接上文小结，第八、九段开启下文。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    这样连缀紧密，脉络清楚，过渡自然，把两个方面的情况简明地并列提出，给读者以深刻印象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7107" name="Text Box 3"/>
          <p:cNvSpPr txBox="1"/>
          <p:nvPr/>
        </p:nvSpPr>
        <p:spPr>
          <a:xfrm>
            <a:off x="1692275" y="1844675"/>
            <a:ext cx="7451725" cy="21764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第一部分（</a:t>
            </a:r>
            <a:r>
              <a:rPr lang="en-US" altLang="zh-CN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1-7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）记述闻先生作为学者方面的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“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说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”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和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“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做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”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36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第二部分（</a:t>
            </a:r>
            <a:r>
              <a:rPr lang="en-US" altLang="zh-CN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8-20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）记述闻一多先生作为革命家方面的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“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说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”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和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“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做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”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36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1989138"/>
            <a:ext cx="1600200" cy="1200150"/>
            <a:chOff x="384" y="1872"/>
            <a:chExt cx="1008" cy="756"/>
          </a:xfrm>
        </p:grpSpPr>
        <p:sp>
          <p:nvSpPr>
            <p:cNvPr id="35844" name="Text Box 5"/>
            <p:cNvSpPr txBox="1"/>
            <p:nvPr/>
          </p:nvSpPr>
          <p:spPr>
            <a:xfrm>
              <a:off x="384" y="1920"/>
              <a:ext cx="288" cy="3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zh-CN" altLang="en-US" sz="3600" b="1" dirty="0">
                <a:solidFill>
                  <a:srgbClr val="FF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35845" name="Text Box 6"/>
            <p:cNvSpPr txBox="1"/>
            <p:nvPr/>
          </p:nvSpPr>
          <p:spPr>
            <a:xfrm>
              <a:off x="624" y="1872"/>
              <a:ext cx="768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C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两个部分</a:t>
              </a:r>
              <a:r>
                <a:rPr lang="zh-CN" altLang="en-US" sz="3600" b="1" dirty="0">
                  <a:solidFill>
                    <a:srgbClr val="C0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：</a:t>
              </a:r>
              <a:endParaRPr lang="zh-CN" altLang="en-US" sz="3600" b="1" dirty="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47111" name="AutoShape 7"/>
          <p:cNvSpPr/>
          <p:nvPr/>
        </p:nvSpPr>
        <p:spPr>
          <a:xfrm>
            <a:off x="1524000" y="2438400"/>
            <a:ext cx="381000" cy="1524000"/>
          </a:xfrm>
          <a:prstGeom prst="leftBrace">
            <a:avLst>
              <a:gd name="adj1" fmla="val 33314"/>
              <a:gd name="adj2" fmla="val 50000"/>
            </a:avLst>
          </a:prstGeom>
          <a:noFill/>
          <a:ln w="254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23850" y="404813"/>
            <a:ext cx="8134350" cy="1311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4000" b="1" dirty="0"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由此来看，文章可分为几个部分？每个部分是怎样衔接起来的？</a:t>
            </a:r>
            <a:endParaRPr lang="zh-CN" altLang="en-US" sz="4000" b="1" dirty="0">
              <a:effectLst>
                <a:outerShdw blurRad="38100" dist="38100" dir="2700000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47111" grpId="0" animBg="1"/>
      <p:bldP spid="47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Text Box 2"/>
          <p:cNvSpPr txBox="1"/>
          <p:nvPr/>
        </p:nvSpPr>
        <p:spPr>
          <a:xfrm>
            <a:off x="457200" y="7620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66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</a:t>
            </a:r>
            <a:endParaRPr lang="zh-CN" altLang="en-US" sz="3200" b="1" dirty="0">
              <a:solidFill>
                <a:srgbClr val="0066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25603" name="表格 25602"/>
          <p:cNvGraphicFramePr/>
          <p:nvPr/>
        </p:nvGraphicFramePr>
        <p:xfrm>
          <a:off x="0" y="0"/>
          <a:ext cx="9220200" cy="7318375"/>
        </p:xfrm>
        <a:graphic>
          <a:graphicData uri="http://schemas.openxmlformats.org/drawingml/2006/table">
            <a:tbl>
              <a:tblPr/>
              <a:tblGrid>
                <a:gridCol w="1062038"/>
                <a:gridCol w="4533900"/>
                <a:gridCol w="3624262"/>
              </a:tblGrid>
              <a:tr h="1311275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600" b="1" dirty="0"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结构</a:t>
                      </a:r>
                      <a:endParaRPr lang="zh-CN" altLang="en-US" sz="3600" b="1" dirty="0">
                        <a:latin typeface="Times New Roman" panose="02020603050405020304" pitchFamily="18" charset="0"/>
                        <a:ea typeface="隶书" panose="020105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40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第一部分（1—7）</a:t>
                      </a:r>
                      <a:endParaRPr lang="zh-CN" altLang="en-US" sz="4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40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第二部分　　　　（8—20）</a:t>
                      </a:r>
                      <a:endParaRPr lang="zh-CN" altLang="en-US" sz="4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7450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600" b="1" dirty="0"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内容</a:t>
                      </a:r>
                      <a:endParaRPr lang="zh-CN" altLang="en-US" sz="3600" b="1" dirty="0">
                        <a:latin typeface="Times New Roman" panose="02020603050405020304" pitchFamily="18" charset="0"/>
                        <a:ea typeface="隶书" panose="020105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9038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600" b="1" dirty="0"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特征</a:t>
                      </a:r>
                      <a:endParaRPr lang="zh-CN" altLang="en-US" sz="3600" b="1" dirty="0">
                        <a:latin typeface="Times New Roman" panose="02020603050405020304" pitchFamily="18" charset="0"/>
                        <a:ea typeface="隶书" panose="020105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286000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600" b="1" dirty="0"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具体表现</a:t>
                      </a:r>
                      <a:endParaRPr lang="zh-CN" altLang="en-US" sz="3600" b="1" dirty="0">
                        <a:latin typeface="Times New Roman" panose="02020603050405020304" pitchFamily="18" charset="0"/>
                        <a:ea typeface="隶书" panose="020105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9037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600" b="1" dirty="0"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目的</a:t>
                      </a:r>
                      <a:endParaRPr lang="zh-CN" altLang="en-US" sz="3600" b="1" dirty="0">
                        <a:latin typeface="Times New Roman" panose="02020603050405020304" pitchFamily="18" charset="0"/>
                        <a:ea typeface="隶书" panose="020105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185863" y="1341438"/>
            <a:ext cx="3856037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作为学者的闻一多的说和做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51500" y="1341438"/>
            <a:ext cx="3378200" cy="944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作为革命家的闻一多的说和做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7788" y="2587625"/>
            <a:ext cx="3489325" cy="1030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“做”了再“说”， 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“做”了不“说”</a:t>
            </a:r>
            <a:endParaRPr lang="zh-CN" altLang="en-US" sz="28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70575" y="2654300"/>
            <a:ext cx="2938463" cy="895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“说”了就“做”，</a:t>
            </a:r>
            <a:endParaRPr lang="zh-CN" altLang="en-US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既“说”又“做”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3788" y="3848100"/>
            <a:ext cx="4327525" cy="2225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从唐诗入手，几年辛苦，凝结成《唐诗杂论》的硕果；十年艰辛撰写了楚词“补校”；又向“古典新义”迈进。</a:t>
            </a:r>
            <a:endParaRPr lang="zh-CN" altLang="en-US" sz="28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75325" y="3848100"/>
            <a:ext cx="3033713" cy="192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起草政治传单；</a:t>
            </a:r>
            <a:endParaRPr lang="zh-CN" altLang="en-US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在李公仆先生的追悼会上作</a:t>
            </a:r>
            <a:endParaRPr lang="zh-CN" altLang="en-US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《最后一次讲演》，壮烈献身。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3788" y="6159500"/>
            <a:ext cx="3757612" cy="1030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要给我们衰微的民族开</a:t>
            </a:r>
            <a:endParaRPr lang="zh-CN" altLang="en-US" sz="28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一剂救济的文化药方。</a:t>
            </a:r>
            <a:endParaRPr lang="zh-CN" altLang="en-US" sz="28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64238" y="6446838"/>
            <a:ext cx="30400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献身民主事业。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charRg st="11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1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charRg st="11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2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889" name="Object 3"/>
          <p:cNvGraphicFramePr/>
          <p:nvPr/>
        </p:nvGraphicFramePr>
        <p:xfrm>
          <a:off x="1403350" y="1844675"/>
          <a:ext cx="6121400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3409950" imgH="3228975" progId="Paint.Picture">
                  <p:embed/>
                </p:oleObj>
              </mc:Choice>
              <mc:Fallback>
                <p:oleObj name="" r:id="rId1" imgW="3409950" imgH="322897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350" y="1844675"/>
                        <a:ext cx="6121400" cy="5013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ln/>
        </p:spPr>
        <p:txBody>
          <a:bodyPr wrap="square" anchor="ctr"/>
          <a:p>
            <a:r>
              <a:rPr lang="zh-CN" altLang="en-US" sz="6000" dirty="0">
                <a:solidFill>
                  <a:schemeClr val="tx1"/>
                </a:solidFill>
                <a:latin typeface="方正琥珀简体" panose="02010601030101010101" pitchFamily="65" charset="-122"/>
                <a:ea typeface="方正琥珀简体" panose="02010601030101010101" pitchFamily="65" charset="-122"/>
              </a:rPr>
              <a:t>四、精读课文，解析第一部分</a:t>
            </a:r>
            <a:endParaRPr lang="zh-CN" altLang="en-US" sz="6000" dirty="0">
              <a:solidFill>
                <a:schemeClr val="tx1"/>
              </a:solidFill>
              <a:latin typeface="方正琥珀简体" panose="02010601030101010101" pitchFamily="65" charset="-122"/>
              <a:ea typeface="方正琥珀简体" panose="02010601030101010101" pitchFamily="65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3" name="projctor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200400"/>
          </a:xfrm>
          <a:ln/>
        </p:spPr>
        <p:txBody>
          <a:bodyPr wrap="square" anchor="ctr"/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Lucida Sans Unicode" panose="020B0602030504020204" pitchFamily="34" charset="0"/>
              </a:rPr>
              <a:t>“</a:t>
            </a:r>
            <a:r>
              <a:rPr lang="zh-CN" altLang="en-US" sz="3600" b="1" dirty="0">
                <a:solidFill>
                  <a:srgbClr val="C00000"/>
                </a:solidFill>
                <a:latin typeface="隶书" panose="02010509060101010101" pitchFamily="49" charset="-122"/>
              </a:rPr>
              <a:t>人家说了再做，我是做了再说。</a:t>
            </a:r>
            <a:r>
              <a:rPr lang="zh-CN" altLang="en-US" sz="3600" b="1" dirty="0">
                <a:solidFill>
                  <a:srgbClr val="C00000"/>
                </a:solidFill>
                <a:latin typeface="Lucida Sans Unicode" panose="020B0602030504020204" pitchFamily="34" charset="0"/>
              </a:rPr>
              <a:t>”</a:t>
            </a:r>
            <a:r>
              <a:rPr lang="zh-CN" altLang="en-US" sz="3600" b="1" dirty="0">
                <a:solidFill>
                  <a:srgbClr val="C00000"/>
                </a:solidFill>
                <a:latin typeface="隶书" panose="02010509060101010101" pitchFamily="49" charset="-122"/>
              </a:rPr>
              <a:t> </a:t>
            </a:r>
            <a:br>
              <a:rPr lang="zh-CN" altLang="en-US" sz="3600" b="1" dirty="0">
                <a:solidFill>
                  <a:srgbClr val="C00000"/>
                </a:solidFill>
                <a:latin typeface="隶书" panose="02010509060101010101" pitchFamily="49" charset="-122"/>
              </a:rPr>
            </a:br>
            <a:r>
              <a:rPr lang="zh-CN" altLang="en-US" sz="3600" b="1" dirty="0">
                <a:solidFill>
                  <a:srgbClr val="C00000"/>
                </a:solidFill>
                <a:latin typeface="隶书" panose="02010509060101010101" pitchFamily="49" charset="-122"/>
              </a:rPr>
              <a:t> </a:t>
            </a:r>
            <a:r>
              <a:rPr lang="zh-CN" altLang="en-US" sz="3600" b="1" dirty="0">
                <a:solidFill>
                  <a:srgbClr val="C00000"/>
                </a:solidFill>
                <a:latin typeface="Lucida Sans Unicode" panose="020B0602030504020204" pitchFamily="34" charset="0"/>
              </a:rPr>
              <a:t>“</a:t>
            </a:r>
            <a:r>
              <a:rPr lang="zh-CN" altLang="en-US" sz="3600" b="1" dirty="0">
                <a:solidFill>
                  <a:srgbClr val="C00000"/>
                </a:solidFill>
                <a:latin typeface="隶书" panose="02010509060101010101" pitchFamily="49" charset="-122"/>
              </a:rPr>
              <a:t>人家说了也不一定做，我是做了也不一定说。</a:t>
            </a:r>
            <a:r>
              <a:rPr lang="zh-CN" altLang="en-US" sz="3600" b="1" dirty="0">
                <a:solidFill>
                  <a:srgbClr val="C00000"/>
                </a:solidFill>
                <a:latin typeface="Lucida Sans Unicode" panose="020B0602030504020204" pitchFamily="34" charset="0"/>
              </a:rPr>
              <a:t>”</a:t>
            </a:r>
            <a:r>
              <a:rPr lang="zh-CN" altLang="en-US" sz="3600" b="1" dirty="0">
                <a:solidFill>
                  <a:srgbClr val="C00000"/>
                </a:solidFill>
                <a:latin typeface="隶书" panose="02010509060101010101" pitchFamily="49" charset="-122"/>
              </a:rPr>
              <a:t> </a:t>
            </a:r>
            <a:br>
              <a:rPr lang="zh-CN" altLang="en-US" sz="3600" b="1" dirty="0">
                <a:solidFill>
                  <a:srgbClr val="99FF33"/>
                </a:solidFill>
                <a:latin typeface="隶书" panose="02010509060101010101" pitchFamily="49" charset="-122"/>
              </a:rPr>
            </a:br>
            <a:r>
              <a:rPr lang="zh-CN" altLang="en-US" sz="3600" b="1" dirty="0">
                <a:solidFill>
                  <a:srgbClr val="99FF33"/>
                </a:solidFill>
                <a:latin typeface="隶书" panose="02010509060101010101" pitchFamily="49" charset="-122"/>
              </a:rPr>
              <a:t>    </a:t>
            </a:r>
            <a:r>
              <a:rPr lang="zh-CN" altLang="en-US" sz="4000" b="1" dirty="0">
                <a:latin typeface="隶书" panose="02010509060101010101" pitchFamily="49" charset="-122"/>
              </a:rPr>
              <a:t>课文开头引用闻一多先生这两句话起什么作用？</a:t>
            </a:r>
            <a:endParaRPr lang="zh-CN" altLang="en-US" sz="4000" b="1" dirty="0">
              <a:latin typeface="隶书" panose="02010509060101010101" pitchFamily="49" charset="-122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4076700"/>
            <a:ext cx="7772400" cy="1828800"/>
          </a:xfrm>
        </p:spPr>
        <p:txBody>
          <a:bodyPr vert="horz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 panose="05020102010507070707"/>
              <a:buChar char=""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anose="02010600030101010101" pitchFamily="49" charset="-122"/>
                <a:cs typeface="+mn-cs"/>
              </a:rPr>
              <a:t>      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0030101010101" pitchFamily="49" charset="-122"/>
                <a:cs typeface="+mn-cs"/>
              </a:rPr>
              <a:t>领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0030101010101" pitchFamily="49" charset="-122"/>
                <a:cs typeface="+mn-cs"/>
              </a:rPr>
              <a:t>起全段，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anose="02010600030101010101" pitchFamily="49" charset="-122"/>
                <a:cs typeface="+mn-cs"/>
              </a:rPr>
              <a:t>表现闻一多“做”的特点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anose="02010600030101010101" pitchFamily="49" charset="-122"/>
                <a:cs typeface="+mn-cs"/>
              </a:rPr>
              <a:t>——“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anose="02010600030101010101" pitchFamily="49" charset="-122"/>
                <a:cs typeface="+mn-cs"/>
              </a:rPr>
              <a:t>做了再说，做了不说”。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黑体" panose="02010600030101010101" pitchFamily="49" charset="-122"/>
              <a:cs typeface="+mn-cs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772400" cy="2971800"/>
          </a:xfrm>
          <a:ln/>
        </p:spPr>
        <p:txBody>
          <a:bodyPr wrap="square" anchor="ctr"/>
          <a:p>
            <a:pPr algn="l"/>
            <a:r>
              <a:rPr lang="zh-CN" altLang="en-US" b="1" dirty="0">
                <a:latin typeface="Lucida Sans Unicode" panose="020B0602030504020204" pitchFamily="34" charset="0"/>
              </a:rPr>
              <a:t>“</a:t>
            </a:r>
            <a:r>
              <a:rPr lang="zh-CN" altLang="en-US" b="1" dirty="0">
                <a:latin typeface="隶书" panose="02010509060101010101" pitchFamily="49" charset="-122"/>
              </a:rPr>
              <a:t>诗兴不作而研究志趣</a:t>
            </a:r>
            <a:br>
              <a:rPr lang="zh-CN" altLang="en-US" b="1" dirty="0">
                <a:latin typeface="隶书" panose="02010509060101010101" pitchFamily="49" charset="-122"/>
              </a:rPr>
            </a:br>
            <a:r>
              <a:rPr lang="zh-CN" altLang="en-US" b="1" dirty="0">
                <a:latin typeface="隶书" panose="02010509060101010101" pitchFamily="49" charset="-122"/>
              </a:rPr>
              <a:t>  正浓</a:t>
            </a:r>
            <a:r>
              <a:rPr lang="zh-CN" altLang="en-US" b="1" dirty="0">
                <a:latin typeface="Lucida Sans Unicode" panose="020B0602030504020204" pitchFamily="34" charset="0"/>
              </a:rPr>
              <a:t>”</a:t>
            </a:r>
            <a:r>
              <a:rPr lang="zh-CN" altLang="en-US" b="1" dirty="0">
                <a:latin typeface="隶书" panose="02010509060101010101" pitchFamily="49" charset="-122"/>
              </a:rPr>
              <a:t>是什么意思？</a:t>
            </a:r>
            <a:br>
              <a:rPr lang="zh-CN" altLang="en-US" b="1" dirty="0">
                <a:latin typeface="隶书" panose="02010509060101010101" pitchFamily="49" charset="-122"/>
              </a:rPr>
            </a:br>
            <a:endParaRPr lang="zh-CN" altLang="en-US" b="1" dirty="0">
              <a:latin typeface="隶书" panose="02010509060101010101" pitchFamily="49" charset="-122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xfrm>
            <a:off x="901700" y="2747963"/>
            <a:ext cx="7556500" cy="3348037"/>
          </a:xfrm>
          <a:ln/>
        </p:spPr>
        <p:txBody>
          <a:bodyPr anchor="t"/>
          <a:p>
            <a:pPr>
              <a:lnSpc>
                <a:spcPct val="90000"/>
              </a:lnSpc>
            </a:pPr>
            <a:r>
              <a:rPr lang="zh-CN" altLang="en-US" sz="4400" b="1" dirty="0">
                <a:solidFill>
                  <a:srgbClr val="C00000"/>
                </a:solidFill>
                <a:latin typeface="Lucida Sans Unicode" panose="020B0602030504020204" pitchFamily="34" charset="0"/>
                <a:ea typeface="隶书" panose="02010509060101010101" pitchFamily="49" charset="-122"/>
              </a:rPr>
              <a:t>   “</a:t>
            </a:r>
            <a:r>
              <a:rPr lang="zh-CN" altLang="en-US" sz="44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诗兴不作</a:t>
            </a:r>
            <a:r>
              <a:rPr lang="zh-CN" altLang="en-US" sz="4400" b="1" dirty="0">
                <a:solidFill>
                  <a:srgbClr val="C00000"/>
                </a:solidFill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4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就是写诗的兴致减少了。</a:t>
            </a:r>
            <a:r>
              <a:rPr lang="en-US" altLang="zh-CN" sz="44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</a:t>
            </a:r>
            <a:r>
              <a:rPr lang="zh-CN" altLang="en-US" sz="44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年代，闻一多写了许多爱国诗篇。从</a:t>
            </a:r>
            <a:r>
              <a:rPr lang="en-US" altLang="zh-CN" sz="44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</a:t>
            </a:r>
            <a:r>
              <a:rPr lang="zh-CN" altLang="en-US" sz="44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年代末起，转入对我国古典文化的深入研究。</a:t>
            </a:r>
            <a:endParaRPr lang="zh-CN" altLang="en-US" sz="4400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4400" b="1" dirty="0">
              <a:solidFill>
                <a:srgbClr val="99FF33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  <a:ln/>
        </p:spPr>
        <p:txBody>
          <a:bodyPr anchor="ctr"/>
          <a:p>
            <a:r>
              <a:rPr lang="zh-CN" altLang="en-US" sz="4000" dirty="0"/>
              <a:t>    </a:t>
            </a:r>
            <a:r>
              <a:rPr lang="zh-CN" altLang="en-US" sz="4000" b="1" dirty="0">
                <a:latin typeface="Lucida Sans Unicode" panose="020B0602030504020204" pitchFamily="34" charset="0"/>
              </a:rPr>
              <a:t>“</a:t>
            </a:r>
            <a:r>
              <a:rPr lang="zh-CN" altLang="en-US" sz="4000" b="1" dirty="0"/>
              <a:t>他要给我们衰微的民族开一剂救济的文化药方</a:t>
            </a:r>
            <a:r>
              <a:rPr lang="zh-CN" altLang="en-US" sz="4000" b="1" dirty="0">
                <a:latin typeface="Lucida Sans Unicode" panose="020B0602030504020204" pitchFamily="34" charset="0"/>
              </a:rPr>
              <a:t>”</a:t>
            </a:r>
            <a:r>
              <a:rPr lang="zh-CN" altLang="en-US" sz="4000" b="1" dirty="0"/>
              <a:t>是什么意思？</a:t>
            </a:r>
            <a:endParaRPr lang="zh-CN" altLang="en-US" sz="4000" b="1" dirty="0"/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684213" y="2492375"/>
            <a:ext cx="8077200" cy="3886200"/>
          </a:xfrm>
          <a:ln/>
        </p:spPr>
        <p:txBody>
          <a:bodyPr wrap="square" anchor="t"/>
          <a:p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  “开一剂救济的文化药方”是比喻，指寻找使民族文化繁荣昌盛起来的方法。</a:t>
            </a:r>
            <a:endParaRPr lang="zh-CN" altLang="en-US" sz="3600" b="1" dirty="0">
              <a:solidFill>
                <a:srgbClr val="C00000"/>
              </a:solidFill>
              <a:latin typeface="宋体" panose="02010600030101010101" pitchFamily="2" charset="-122"/>
              <a:ea typeface="华文楷体" panose="02010600040101010101" charset="-122"/>
            </a:endParaRPr>
          </a:p>
          <a:p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    自</a:t>
            </a: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20</a:t>
            </a: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华文楷体" panose="02010600040101010101" charset="-122"/>
              </a:rPr>
              <a:t>年代末起，闻先生过了十多年“书斋生活”，企图从文化上寻找振兴民族的途径，目的在于救国。</a:t>
            </a:r>
            <a:endParaRPr lang="zh-CN" altLang="en-US" sz="3600" b="1" dirty="0">
              <a:solidFill>
                <a:srgbClr val="C00000"/>
              </a:solidFill>
              <a:latin typeface="宋体" panose="02010600030101010101" pitchFamily="2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3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charRg st="3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charRg st="3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676400"/>
          </a:xfrm>
          <a:ln/>
        </p:spPr>
        <p:txBody>
          <a:bodyPr anchor="ctr"/>
          <a:p>
            <a:r>
              <a:rPr lang="zh-CN" altLang="en-US" sz="40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“</a:t>
            </a:r>
            <a:r>
              <a:rPr lang="zh-CN" altLang="en-US" sz="4000" b="1" dirty="0">
                <a:solidFill>
                  <a:srgbClr val="C00000"/>
                </a:solidFill>
              </a:rPr>
              <a:t>他正向古代典籍钻探</a:t>
            </a:r>
            <a:r>
              <a:rPr lang="zh-CN" altLang="en-US" sz="40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”</a:t>
            </a:r>
            <a:r>
              <a:rPr lang="zh-CN" altLang="en-US" sz="4000" b="1" dirty="0">
                <a:solidFill>
                  <a:schemeClr val="tx1"/>
                </a:solidFill>
              </a:rPr>
              <a:t>一句，</a:t>
            </a:r>
            <a:br>
              <a:rPr lang="zh-CN" altLang="en-US" sz="4000" b="1" dirty="0">
                <a:solidFill>
                  <a:schemeClr val="tx1"/>
                </a:solidFill>
              </a:rPr>
            </a:br>
            <a:r>
              <a:rPr lang="zh-CN" altLang="en-US" sz="4000" b="1" dirty="0">
                <a:solidFill>
                  <a:schemeClr val="tx1"/>
                </a:solidFill>
              </a:rPr>
              <a:t>为什么不用</a:t>
            </a:r>
            <a:r>
              <a:rPr lang="zh-CN" altLang="en-US" sz="40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“</a:t>
            </a:r>
            <a:r>
              <a:rPr lang="zh-CN" altLang="en-US" sz="4000" b="1" dirty="0">
                <a:solidFill>
                  <a:schemeClr val="tx1"/>
                </a:solidFill>
              </a:rPr>
              <a:t>研究</a:t>
            </a:r>
            <a:r>
              <a:rPr lang="zh-CN" altLang="en-US" sz="40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”</a:t>
            </a:r>
            <a:r>
              <a:rPr lang="zh-CN" altLang="en-US" sz="4000" b="1" dirty="0">
                <a:solidFill>
                  <a:schemeClr val="tx1"/>
                </a:solidFill>
              </a:rPr>
              <a:t>而用</a:t>
            </a:r>
            <a:r>
              <a:rPr lang="zh-CN" altLang="en-US" sz="40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“</a:t>
            </a:r>
            <a:r>
              <a:rPr lang="zh-CN" altLang="en-US" sz="4000" b="1" dirty="0">
                <a:solidFill>
                  <a:schemeClr val="tx1"/>
                </a:solidFill>
              </a:rPr>
              <a:t>钻探</a:t>
            </a:r>
            <a:r>
              <a:rPr lang="zh-CN" altLang="en-US" sz="40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”</a:t>
            </a:r>
            <a:r>
              <a:rPr lang="zh-CN" altLang="en-US" sz="4000" b="1" dirty="0">
                <a:solidFill>
                  <a:schemeClr val="tx1"/>
                </a:solidFill>
              </a:rPr>
              <a:t>？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684213" y="2492375"/>
            <a:ext cx="7772400" cy="3962400"/>
          </a:xfrm>
          <a:ln/>
        </p:spPr>
        <p:txBody>
          <a:bodyPr anchor="t"/>
          <a:p>
            <a:pPr>
              <a:lnSpc>
                <a:spcPct val="8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本来是叙述语言，讲闻一多正在研究古代典籍，但作者不用</a:t>
            </a:r>
            <a:r>
              <a:rPr lang="zh-CN" altLang="en-US" sz="36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“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研究</a:t>
            </a:r>
            <a:r>
              <a:rPr lang="zh-CN" altLang="en-US" sz="36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”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一词，而精心选用了</a:t>
            </a:r>
            <a:r>
              <a:rPr lang="zh-CN" altLang="en-US" sz="36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“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钻探</a:t>
            </a:r>
            <a:r>
              <a:rPr lang="zh-CN" altLang="en-US" sz="36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”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，这是</a:t>
            </a:r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比喻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，更</a:t>
            </a:r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形象生动地表现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了闻一多先生的刻苦钻研精神。并且句式也变成</a:t>
            </a:r>
            <a:r>
              <a:rPr lang="zh-CN" altLang="en-US" sz="36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“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向</a:t>
            </a:r>
            <a:r>
              <a:rPr lang="en-US" altLang="zh-CN" sz="36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……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钻探</a:t>
            </a:r>
            <a:r>
              <a:rPr lang="zh-CN" altLang="en-US" sz="36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”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叙述</a:t>
            </a:r>
            <a:r>
              <a:rPr lang="zh-CN" altLang="en-US" sz="3600" b="1" i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由静态变成动态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，给人的印象不再是客观的介绍，而且</a:t>
            </a:r>
            <a:r>
              <a:rPr lang="zh-CN" altLang="en-US" sz="3600" b="1" i="1" dirty="0">
                <a:latin typeface="隶书" panose="02010509060101010101" pitchFamily="49" charset="-122"/>
                <a:ea typeface="隶书" panose="02010509060101010101" pitchFamily="49" charset="-122"/>
              </a:rPr>
              <a:t>是热情的称赞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了。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sz="36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80000"/>
              </a:lnSpc>
            </a:pPr>
            <a:endParaRPr lang="zh-CN" altLang="en-US" sz="3600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charRg st="0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标题 10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97238" y="2811463"/>
            <a:ext cx="4745038" cy="1160463"/>
          </a:xfrm>
        </p:spPr>
        <p:txBody>
          <a:bodyPr anchor="b">
            <a:normAutofit fontScale="90000"/>
          </a:bodyPr>
          <a:lstStyle/>
          <a:p>
            <a:pPr fontAlgn="auto"/>
            <a:r>
              <a:rPr lang="zh-CN" altLang="en-US" strike="noStrike" noProof="1" dirty="0">
                <a:solidFill>
                  <a:srgbClr val="FF0000"/>
                </a:solidFill>
                <a:latin typeface="+mj-lt"/>
                <a:ea typeface="+mj-ea"/>
                <a:sym typeface="+mn-ea"/>
              </a:rPr>
              <a:t>文学知识</a:t>
            </a:r>
            <a:br>
              <a:rPr lang="zh-CN" altLang="en-US" dirty="0">
                <a:latin typeface="+mj-lt"/>
                <a:ea typeface="+mj-ea"/>
              </a:rPr>
            </a:br>
            <a:endParaRPr lang="zh-CN" altLang="en-US" strike="noStrike" noProof="1" dirty="0">
              <a:latin typeface="+mj-lt"/>
              <a:ea typeface="+mj-ea"/>
            </a:endParaRPr>
          </a:p>
        </p:txBody>
      </p:sp>
      <p:sp>
        <p:nvSpPr>
          <p:cNvPr id="23554" name="MH_Others_3"/>
          <p:cNvSpPr txBox="1"/>
          <p:nvPr>
            <p:custDataLst>
              <p:tags r:id="rId2"/>
            </p:custDataLst>
          </p:nvPr>
        </p:nvSpPr>
        <p:spPr>
          <a:xfrm>
            <a:off x="1150938" y="2635250"/>
            <a:ext cx="2146300" cy="5413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p>
            <a:pPr algn="ctr">
              <a:lnSpc>
                <a:spcPct val="110000"/>
              </a:lnSpc>
              <a:buSzPct val="80000"/>
              <a:buFont typeface="Arial" panose="020B0604020202020204" pitchFamily="34" charset="0"/>
              <a:buNone/>
            </a:pPr>
            <a:r>
              <a:rPr lang="en-US" altLang="en-US" sz="2700">
                <a:solidFill>
                  <a:schemeClr val="accent2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CHAPTER1</a:t>
            </a:r>
            <a:endParaRPr lang="en-US" altLang="en-US" sz="2700">
              <a:solidFill>
                <a:schemeClr val="accent2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1143000"/>
          </a:xfrm>
          <a:ln/>
        </p:spPr>
        <p:txBody>
          <a:bodyPr wrap="square" anchor="ctr"/>
          <a:p>
            <a:pPr algn="l"/>
            <a:r>
              <a:rPr lang="zh-CN" altLang="en-US" sz="4800" b="1" dirty="0"/>
              <a:t>  解释：望闻问切</a:t>
            </a:r>
            <a:endParaRPr lang="zh-CN" altLang="en-US" sz="4800" b="1" dirty="0"/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>
          <a:xfrm>
            <a:off x="0" y="1676400"/>
            <a:ext cx="8893175" cy="4419600"/>
          </a:xfrm>
          <a:ln/>
        </p:spPr>
        <p:txBody>
          <a:bodyPr wrap="square" anchor="t"/>
          <a:p>
            <a:pPr>
              <a:buNone/>
            </a:pPr>
            <a:r>
              <a:rPr lang="zh-CN" altLang="en-US" b="1" dirty="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中医诊断疾病的方法。望诊是第一步。 </a:t>
            </a:r>
            <a:endParaRPr lang="zh-CN" altLang="en-US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/>
            <a:r>
              <a:rPr lang="zh-CN" altLang="en-US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望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：观察病人的颜色、舌苔、表情、发育情况等；</a:t>
            </a:r>
            <a:endParaRPr lang="zh-CN" altLang="en-US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/>
            <a:r>
              <a:rPr lang="zh-CN" altLang="en-US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闻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：听和嗅，即听病人的说话声音、咳嗽、喘息，并且嗅出病人的气味；</a:t>
            </a:r>
            <a:endParaRPr lang="zh-CN" altLang="en-US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/>
            <a:r>
              <a:rPr lang="zh-CN" altLang="en-US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问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：询问病人自己所感到的症状、以前所患过的病等；</a:t>
            </a:r>
            <a:endParaRPr lang="zh-CN" altLang="en-US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/>
            <a:r>
              <a:rPr lang="zh-CN" altLang="en-US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切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：用手诊脉或按腹部诊察有没有痞块等。</a:t>
            </a:r>
            <a:endParaRPr lang="zh-CN" altLang="en-US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2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charRg st="23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4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charRg st="46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79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charRg st="79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104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charRg st="104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752600"/>
          </a:xfrm>
          <a:ln/>
        </p:spPr>
        <p:txBody>
          <a:bodyPr anchor="ctr"/>
          <a:p>
            <a:pPr algn="l"/>
            <a:r>
              <a:rPr lang="zh-CN" altLang="en-US" sz="3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</a:rPr>
              <a:t>望闻问切</a:t>
            </a:r>
            <a:r>
              <a:rPr lang="zh-CN" altLang="en-US" sz="3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</a:rPr>
              <a:t>也还只是在</a:t>
            </a:r>
            <a:r>
              <a:rPr lang="zh-CN" altLang="en-US" sz="3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</a:rPr>
              <a:t>望</a:t>
            </a:r>
            <a:r>
              <a:rPr lang="zh-CN" altLang="en-US" sz="3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</a:rPr>
              <a:t>的初级阶段。       </a:t>
            </a:r>
            <a:r>
              <a:rPr lang="zh-CN" altLang="en-US" sz="4000" b="1" dirty="0">
                <a:solidFill>
                  <a:schemeClr val="tx1"/>
                </a:solidFill>
              </a:rPr>
              <a:t>这一句该怎样理解？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757238" y="2817813"/>
            <a:ext cx="7700962" cy="3278187"/>
          </a:xfrm>
          <a:ln/>
        </p:spPr>
        <p:txBody>
          <a:bodyPr anchor="t"/>
          <a:p>
            <a:pPr>
              <a:lnSpc>
                <a:spcPct val="90000"/>
              </a:lnSpc>
            </a:pPr>
            <a:r>
              <a:rPr lang="zh-CN" altLang="en-US" sz="4400" b="1" dirty="0">
                <a:solidFill>
                  <a:srgbClr val="FFFFFF"/>
                </a:solidFill>
                <a:latin typeface="Lucida Sans Unicode" panose="020B0602030504020204" pitchFamily="34" charset="0"/>
                <a:ea typeface="隶书" panose="02010509060101010101" pitchFamily="49" charset="-122"/>
              </a:rPr>
              <a:t>“</a:t>
            </a:r>
            <a:r>
              <a:rPr lang="en-US" altLang="zh-CN" sz="4400" b="1" dirty="0">
                <a:solidFill>
                  <a:srgbClr val="FFFFFF"/>
                </a:solidFill>
                <a:latin typeface="Lucida Sans Unicode" panose="020B0602030504020204" pitchFamily="34" charset="0"/>
                <a:ea typeface="隶书" panose="02010509060101010101" pitchFamily="49" charset="-122"/>
              </a:rPr>
              <a:t>“”</a:t>
            </a:r>
            <a:r>
              <a:rPr lang="en-US" altLang="zh-CN" sz="44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</a:t>
            </a:r>
            <a:r>
              <a:rPr lang="zh-CN" altLang="en-US" sz="44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望闻问切</a:t>
            </a:r>
            <a:r>
              <a:rPr lang="zh-CN" altLang="en-US" sz="4400" b="1" dirty="0">
                <a:solidFill>
                  <a:srgbClr val="0000FF"/>
                </a:solidFill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4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</a:t>
            </a:r>
            <a:r>
              <a:rPr lang="zh-CN" altLang="en-US" sz="4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比喻</a:t>
            </a:r>
            <a:r>
              <a:rPr lang="zh-CN" altLang="en-US" sz="44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，把我们的民族比成一个病人。</a:t>
            </a:r>
            <a:endParaRPr lang="zh-CN" altLang="en-US" sz="44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44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意思是闻一多从文化研究上来探求救国的方法，也还仅仅是走出了第一步。 </a:t>
            </a:r>
            <a:endParaRPr lang="zh-CN" altLang="en-US" sz="44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24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charRg st="24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0" y="609600"/>
            <a:ext cx="8001000" cy="1524000"/>
          </a:xfrm>
          <a:ln/>
        </p:spPr>
        <p:txBody>
          <a:bodyPr anchor="ctr"/>
          <a:p>
            <a:pPr algn="l"/>
            <a:r>
              <a:rPr lang="zh-CN" altLang="en-US" sz="3200" b="1" dirty="0">
                <a:solidFill>
                  <a:srgbClr val="C00000"/>
                </a:solidFill>
              </a:rPr>
              <a:t>       深宵灯火是他的伴侣，因它大开光明之路，</a:t>
            </a:r>
            <a:r>
              <a:rPr lang="zh-CN" altLang="en-US" sz="3200" b="1" dirty="0">
                <a:solidFill>
                  <a:srgbClr val="C00000"/>
                </a:solidFill>
                <a:latin typeface="Lucida Sans Unicode" panose="020B0602030504020204" pitchFamily="34" charset="0"/>
              </a:rPr>
              <a:t>“</a:t>
            </a:r>
            <a:r>
              <a:rPr lang="zh-CN" altLang="en-US" sz="3200" b="1" dirty="0">
                <a:solidFill>
                  <a:srgbClr val="C00000"/>
                </a:solidFill>
              </a:rPr>
              <a:t>漂白了的四壁</a:t>
            </a:r>
            <a:r>
              <a:rPr lang="zh-CN" altLang="en-US" sz="3200" b="1" dirty="0">
                <a:solidFill>
                  <a:srgbClr val="C00000"/>
                </a:solidFill>
                <a:latin typeface="Lucida Sans Unicode" panose="020B0602030504020204" pitchFamily="34" charset="0"/>
              </a:rPr>
              <a:t>”</a:t>
            </a:r>
            <a:r>
              <a:rPr lang="zh-CN" altLang="en-US" sz="3200" b="1" dirty="0">
                <a:solidFill>
                  <a:srgbClr val="C00000"/>
                </a:solidFill>
              </a:rPr>
              <a:t>。</a:t>
            </a:r>
            <a:r>
              <a:rPr lang="zh-CN" altLang="en-US" sz="3600" b="1" dirty="0"/>
              <a:t>这句是什么意思？</a:t>
            </a:r>
            <a:endParaRPr lang="zh-CN" altLang="en-US" sz="3600" b="1" dirty="0"/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xfrm>
            <a:off x="0" y="2438400"/>
            <a:ext cx="8610600" cy="4038600"/>
          </a:xfrm>
          <a:ln/>
        </p:spPr>
        <p:txBody>
          <a:bodyPr wrap="square" anchor="t"/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深夜只有孤灯相伴，本应感到寂寞，但闻一多却乐在其中，全力进行学术研究。 </a:t>
            </a:r>
            <a:endParaRPr lang="zh-CN" altLang="en-US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rgbClr val="002060"/>
                </a:solidFill>
                <a:latin typeface="Lucida Sans Unicode" panose="020B0602030504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它</a:t>
            </a:r>
            <a:r>
              <a:rPr lang="zh-CN" altLang="en-US" b="1" dirty="0">
                <a:solidFill>
                  <a:srgbClr val="002060"/>
                </a:solidFill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指深夜灯火。</a:t>
            </a:r>
            <a:endParaRPr lang="zh-CN" altLang="en-US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rgbClr val="002060"/>
                </a:solidFill>
                <a:latin typeface="Lucida Sans Unicode" panose="020B0602030504020204" pitchFamily="34" charset="0"/>
                <a:ea typeface="隶书" panose="02010509060101010101" pitchFamily="49" charset="-122"/>
              </a:rPr>
              <a:t>  “</a:t>
            </a:r>
            <a:r>
              <a:rPr lang="zh-CN" altLang="en-US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漂白了的四壁</a:t>
            </a:r>
            <a:r>
              <a:rPr lang="zh-CN" altLang="en-US" b="1" dirty="0">
                <a:solidFill>
                  <a:srgbClr val="002060"/>
                </a:solidFill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引自闻一多诗</a:t>
            </a:r>
            <a:r>
              <a:rPr lang="en-US" altLang="zh-CN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静夜</a:t>
            </a:r>
            <a:r>
              <a:rPr lang="en-US" altLang="zh-CN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，表现诗人对祖国前途和人民命运的关切。</a:t>
            </a:r>
            <a:endParaRPr lang="zh-CN" altLang="en-US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引用</a:t>
            </a:r>
            <a:r>
              <a:rPr lang="zh-CN" altLang="en-US" b="1" dirty="0">
                <a:solidFill>
                  <a:srgbClr val="002060"/>
                </a:solidFill>
                <a:latin typeface="Lucida Sans Unicode" panose="020B0602030504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漂白了的四壁</a:t>
            </a:r>
            <a:r>
              <a:rPr lang="zh-CN" altLang="en-US" b="1" dirty="0">
                <a:solidFill>
                  <a:srgbClr val="002060"/>
                </a:solidFill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，意在表现闻先生深夜潜心研究的怡然自适，与</a:t>
            </a:r>
            <a:r>
              <a:rPr lang="zh-CN" altLang="en-US" b="1" dirty="0">
                <a:solidFill>
                  <a:srgbClr val="002060"/>
                </a:solidFill>
                <a:latin typeface="Lucida Sans Unicode" panose="020B0602030504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大开光明之路</a:t>
            </a:r>
            <a:r>
              <a:rPr lang="zh-CN" altLang="en-US" b="1" dirty="0">
                <a:solidFill>
                  <a:srgbClr val="002060"/>
                </a:solidFill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一脉相承。</a:t>
            </a:r>
            <a:endParaRPr lang="zh-CN" altLang="en-US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4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charRg st="4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5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charRg st="50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90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charRg st="90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5867400" cy="2286000"/>
          </a:xfrm>
          <a:ln/>
        </p:spPr>
        <p:txBody>
          <a:bodyPr anchor="ctr"/>
          <a:p>
            <a:pPr algn="l"/>
            <a:r>
              <a:rPr lang="zh-CN" altLang="en-US" sz="3600" dirty="0"/>
              <a:t>      </a:t>
            </a:r>
            <a:r>
              <a:rPr lang="zh-CN" altLang="en-US" sz="4000" b="1" dirty="0">
                <a:latin typeface="Lucida Sans Unicode" panose="020B0602030504020204" pitchFamily="34" charset="0"/>
              </a:rPr>
              <a:t>“</a:t>
            </a:r>
            <a:r>
              <a:rPr lang="zh-CN" altLang="en-US" sz="4000" b="1" dirty="0"/>
              <a:t>目不窥园，足不下楼</a:t>
            </a:r>
            <a:r>
              <a:rPr lang="zh-CN" altLang="en-US" sz="4000" b="1" dirty="0">
                <a:latin typeface="Lucida Sans Unicode" panose="020B0602030504020204" pitchFamily="34" charset="0"/>
              </a:rPr>
              <a:t>”</a:t>
            </a:r>
            <a:r>
              <a:rPr lang="zh-CN" altLang="en-US" sz="4000" b="1" dirty="0"/>
              <a:t>，</a:t>
            </a:r>
            <a:r>
              <a:rPr lang="zh-CN" altLang="en-US" sz="4000" b="1" dirty="0">
                <a:latin typeface="Lucida Sans Unicode" panose="020B0602030504020204" pitchFamily="34" charset="0"/>
              </a:rPr>
              <a:t>“</a:t>
            </a:r>
            <a:r>
              <a:rPr lang="zh-CN" altLang="en-US" sz="4000" b="1" dirty="0"/>
              <a:t>头发零乱</a:t>
            </a:r>
            <a:r>
              <a:rPr lang="zh-CN" altLang="en-US" sz="4000" b="1" dirty="0">
                <a:latin typeface="Lucida Sans Unicode" panose="020B0602030504020204" pitchFamily="34" charset="0"/>
              </a:rPr>
              <a:t>”“</a:t>
            </a:r>
            <a:r>
              <a:rPr lang="zh-CN" altLang="en-US" sz="4000" b="1" dirty="0"/>
              <a:t>睡得很少</a:t>
            </a:r>
            <a:r>
              <a:rPr lang="zh-CN" altLang="en-US" sz="4000" b="1" dirty="0">
                <a:latin typeface="Lucida Sans Unicode" panose="020B0602030504020204" pitchFamily="34" charset="0"/>
              </a:rPr>
              <a:t>”</a:t>
            </a:r>
            <a:r>
              <a:rPr lang="zh-CN" altLang="en-US" sz="4000" b="1" dirty="0"/>
              <a:t>这些细节，表现了闻先生什么精神？</a:t>
            </a:r>
            <a:endParaRPr lang="zh-CN" altLang="en-US" sz="4000" b="1" dirty="0"/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xfrm>
            <a:off x="685800" y="4191000"/>
            <a:ext cx="7772400" cy="1905000"/>
          </a:xfrm>
          <a:ln/>
        </p:spPr>
        <p:txBody>
          <a:bodyPr wrap="square" anchor="t"/>
          <a:p>
            <a:pPr algn="ctr"/>
            <a:r>
              <a:rPr lang="zh-CN" altLang="en-US" sz="5400" b="1" dirty="0">
                <a:solidFill>
                  <a:srgbClr val="002060"/>
                </a:solidFill>
                <a:ea typeface="隶书" panose="02010509060101010101" pitchFamily="49" charset="-122"/>
              </a:rPr>
              <a:t>表现他</a:t>
            </a:r>
            <a:r>
              <a:rPr lang="zh-CN" altLang="en-US" sz="5400" b="1" dirty="0">
                <a:solidFill>
                  <a:srgbClr val="FF0000"/>
                </a:solidFill>
                <a:ea typeface="隶书" panose="02010509060101010101" pitchFamily="49" charset="-122"/>
              </a:rPr>
              <a:t>治学的刻苦</a:t>
            </a:r>
            <a:r>
              <a:rPr lang="zh-CN" altLang="en-US" sz="5400" b="1" dirty="0">
                <a:solidFill>
                  <a:srgbClr val="002060"/>
                </a:solidFill>
                <a:ea typeface="隶书" panose="02010509060101010101" pitchFamily="49" charset="-122"/>
              </a:rPr>
              <a:t>。</a:t>
            </a:r>
            <a:endParaRPr lang="zh-CN" altLang="en-US" sz="5400" b="1" dirty="0">
              <a:solidFill>
                <a:srgbClr val="002060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 wrap="square" anchor="ctr"/>
          <a:p>
            <a:pPr algn="l"/>
            <a:r>
              <a:rPr lang="zh-CN" altLang="en-US" b="1" dirty="0">
                <a:latin typeface="隶书" panose="02010509060101010101" pitchFamily="49" charset="-122"/>
              </a:rPr>
              <a:t>解释： 群蚁排衙</a:t>
            </a:r>
            <a:endParaRPr lang="zh-CN" altLang="en-US" b="1" dirty="0">
              <a:latin typeface="隶书" panose="02010509060101010101" pitchFamily="49" charset="-122"/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idx="1"/>
          </p:nvPr>
        </p:nvSpPr>
        <p:spPr>
          <a:xfrm>
            <a:off x="395288" y="1447800"/>
            <a:ext cx="8458200" cy="5029200"/>
          </a:xfrm>
        </p:spPr>
        <p:txBody>
          <a:bodyPr vert="horz" wrap="square" anchor="t"/>
          <a:p>
            <a:pPr marL="0" indent="0">
              <a:buNone/>
            </a:pPr>
            <a:r>
              <a:rPr lang="zh-CN" altLang="en-US" sz="36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群蚁排衙，原指许许多多的蚂蚁排列成行，这里指整齐地排列着。</a:t>
            </a:r>
            <a:endParaRPr lang="zh-CN" altLang="en-US" sz="3600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/>
            <a:r>
              <a:rPr lang="zh-CN" altLang="en-US" sz="36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这里使用的比喻的修辞手法，表现闻先生</a:t>
            </a:r>
            <a:r>
              <a:rPr lang="zh-CN" altLang="en-US" sz="44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一丝不苟的严谨态度</a:t>
            </a:r>
            <a:r>
              <a:rPr lang="zh-CN" altLang="en-US" sz="36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。他的以十万百万字计的手稿，都是密密麻麻写得工工整整的蝇头小楷，好像群蚁排衙。</a:t>
            </a:r>
            <a:endParaRPr lang="zh-CN" altLang="en-US" sz="3600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32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charRg st="32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52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charRg st="52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0" y="609600"/>
            <a:ext cx="8153400" cy="1828800"/>
          </a:xfrm>
          <a:ln/>
        </p:spPr>
        <p:txBody>
          <a:bodyPr anchor="ctr"/>
          <a:p>
            <a:pPr algn="l"/>
            <a:r>
              <a:rPr lang="zh-CN" altLang="en-US" sz="3600" b="1" dirty="0">
                <a:solidFill>
                  <a:schemeClr val="tx1"/>
                </a:solidFill>
              </a:rPr>
              <a:t>        他潜心贯注，心会神凝，成了</a:t>
            </a:r>
            <a:r>
              <a:rPr lang="zh-CN" altLang="en-US" sz="3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</a:rPr>
              <a:t>何妨一下楼</a:t>
            </a:r>
            <a:r>
              <a:rPr lang="zh-CN" altLang="en-US" sz="3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</a:rPr>
              <a:t>的主人。</a:t>
            </a:r>
            <a:r>
              <a:rPr lang="zh-CN" altLang="en-US" sz="4000" b="1" dirty="0">
                <a:solidFill>
                  <a:schemeClr val="tx1"/>
                </a:solidFill>
              </a:rPr>
              <a:t>这句该怎样理解？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>
          <a:xfrm>
            <a:off x="0" y="2765425"/>
            <a:ext cx="8686800" cy="3330575"/>
          </a:xfrm>
          <a:ln/>
        </p:spPr>
        <p:txBody>
          <a:bodyPr anchor="t"/>
          <a:p>
            <a:pPr>
              <a:lnSpc>
                <a:spcPct val="90000"/>
              </a:lnSpc>
            </a:pPr>
            <a:r>
              <a:rPr lang="zh-CN" altLang="en-US" sz="3700" b="1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endParaRPr lang="zh-CN" altLang="en-US" sz="3700" b="1" dirty="0">
              <a:solidFill>
                <a:srgbClr val="FF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41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“</a:t>
            </a:r>
            <a:r>
              <a:rPr lang="zh-CN" altLang="en-US" sz="41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潜心贯注</a:t>
            </a:r>
            <a:r>
              <a:rPr lang="zh-CN" altLang="en-US" sz="41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”“</a:t>
            </a:r>
            <a:r>
              <a:rPr lang="zh-CN" altLang="en-US" sz="41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心会神凝</a:t>
            </a:r>
            <a:r>
              <a:rPr lang="zh-CN" altLang="en-US" sz="41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”““</a:t>
            </a:r>
            <a:r>
              <a:rPr lang="zh-CN" altLang="en-US" sz="41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何妨一下楼</a:t>
            </a:r>
            <a:r>
              <a:rPr lang="zh-CN" altLang="en-US" sz="41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”</a:t>
            </a:r>
            <a:r>
              <a:rPr lang="zh-CN" altLang="en-US" sz="41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意思一致，都是说</a:t>
            </a:r>
            <a:r>
              <a:rPr lang="zh-CN" altLang="en-US" sz="41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闻一多研究极其用功，用心极专极深，别的任何事情不能使他分心。 </a:t>
            </a:r>
            <a:endParaRPr lang="zh-CN" altLang="en-US" sz="41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charRg st="5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762000"/>
          </a:xfrm>
          <a:ln/>
        </p:spPr>
        <p:txBody>
          <a:bodyPr wrap="square" anchor="ctr"/>
          <a:p>
            <a:r>
              <a:rPr lang="zh-CN" altLang="en-US" b="1" dirty="0"/>
              <a:t>５、６两段起什么作用？</a:t>
            </a:r>
            <a:endParaRPr lang="zh-CN" altLang="en-US" b="1" dirty="0"/>
          </a:p>
        </p:txBody>
      </p:sp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xfrm>
            <a:off x="685800" y="2222500"/>
            <a:ext cx="7772400" cy="3095625"/>
          </a:xfrm>
          <a:ln/>
        </p:spPr>
        <p:txBody>
          <a:bodyPr wrap="square" anchor="t"/>
          <a:p>
            <a:r>
              <a:rPr lang="zh-CN" altLang="en-US" sz="4800" b="1" dirty="0">
                <a:solidFill>
                  <a:srgbClr val="0000FF"/>
                </a:solidFill>
                <a:ea typeface="隶书" panose="02010509060101010101" pitchFamily="49" charset="-122"/>
              </a:rPr>
              <a:t>总结上文，点明闻一多先生作为学者的特点是“做了再说”、“做了不说”，而且做出了卓越的成绩。</a:t>
            </a:r>
            <a:endParaRPr lang="zh-CN" altLang="en-US" sz="4800" b="1" dirty="0">
              <a:solidFill>
                <a:srgbClr val="0000F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AutoShape 4">
            <a:hlinkClick r:id="" action="ppaction://hlinkshowjump?jump=nextslide"/>
          </p:cNvPr>
          <p:cNvSpPr/>
          <p:nvPr/>
        </p:nvSpPr>
        <p:spPr>
          <a:xfrm>
            <a:off x="5105400" y="6416675"/>
            <a:ext cx="381000" cy="365125"/>
          </a:xfrm>
          <a:prstGeom prst="rightArrow">
            <a:avLst>
              <a:gd name="adj1" fmla="val 50000"/>
              <a:gd name="adj2" fmla="val 26082"/>
            </a:avLst>
          </a:prstGeom>
          <a:solidFill>
            <a:srgbClr val="DDDDDD"/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0178" name="AutoShape 5">
            <a:hlinkClick r:id="" action="ppaction://hlinkshowjump?jump=previousslide"/>
          </p:cNvPr>
          <p:cNvSpPr/>
          <p:nvPr/>
        </p:nvSpPr>
        <p:spPr>
          <a:xfrm>
            <a:off x="3581400" y="6416675"/>
            <a:ext cx="381000" cy="365125"/>
          </a:xfrm>
          <a:prstGeom prst="leftArrow">
            <a:avLst>
              <a:gd name="adj1" fmla="val 50000"/>
              <a:gd name="adj2" fmla="val 26082"/>
            </a:avLst>
          </a:prstGeom>
          <a:solidFill>
            <a:srgbClr val="DDDDDD"/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AutoShape 6">
            <a:hlinkClick r:id="" action="ppaction://hlinkshowjump?jump=firstslide"/>
          </p:cNvPr>
          <p:cNvSpPr/>
          <p:nvPr/>
        </p:nvSpPr>
        <p:spPr>
          <a:xfrm>
            <a:off x="4305300" y="6400800"/>
            <a:ext cx="533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DDDDD"/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0424" name="Rectangle 8"/>
          <p:cNvSpPr/>
          <p:nvPr/>
        </p:nvSpPr>
        <p:spPr>
          <a:xfrm>
            <a:off x="249238" y="811213"/>
            <a:ext cx="8680450" cy="5456237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</a:t>
            </a:r>
            <a:r>
              <a:rPr lang="en-US" altLang="en-US" dirty="0">
                <a:latin typeface="Times New Roman" panose="02020603050405020304" pitchFamily="18" charset="0"/>
                <a:ea typeface="隶书" panose="02010509060101010101" pitchFamily="49" charset="-122"/>
              </a:rPr>
              <a:t>1、文章引用闻一多先生的话为开头有何作用？</a:t>
            </a:r>
            <a:endParaRPr lang="en-US" altLang="en-US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en-US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en-US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ea typeface="隶书" panose="02010509060101010101" pitchFamily="49" charset="-122"/>
              </a:rPr>
              <a:t>2、“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他正向古代典籍钻探，有如向地壳寻求宝藏</a:t>
            </a:r>
            <a:r>
              <a:rPr lang="en-US" altLang="en-US" dirty="0">
                <a:latin typeface="Times New Roman" panose="02020603050405020304" pitchFamily="18" charset="0"/>
                <a:ea typeface="隶书" panose="02010509060101010101" pitchFamily="49" charset="-122"/>
              </a:rPr>
              <a:t>”用了什么修辞方法？有何作用？</a:t>
            </a:r>
            <a:endParaRPr lang="en-US" altLang="en-US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en-US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ea typeface="隶书" panose="02010509060101010101" pitchFamily="49" charset="-122"/>
              </a:rPr>
              <a:t>  </a:t>
            </a:r>
            <a:endParaRPr lang="en-US" altLang="en-US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ea typeface="隶书" panose="02010509060101010101" pitchFamily="49" charset="-122"/>
              </a:rPr>
              <a:t>3、体会下列“说”的含义</a:t>
            </a:r>
            <a:endParaRPr lang="en-US" altLang="en-US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ea typeface="隶书" panose="02010509060101010101" pitchFamily="49" charset="-122"/>
              </a:rPr>
              <a:t>我是做了再说（                                                  ）</a:t>
            </a:r>
            <a:endParaRPr lang="en-US" altLang="en-US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ea typeface="隶书" panose="02010509060101010101" pitchFamily="49" charset="-122"/>
              </a:rPr>
              <a:t>“做”了，他自己也没有“说”（                               ）</a:t>
            </a:r>
            <a:endParaRPr lang="en-US" altLang="en-US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0181" name="文本框 1"/>
          <p:cNvSpPr txBox="1"/>
          <p:nvPr/>
        </p:nvSpPr>
        <p:spPr>
          <a:xfrm>
            <a:off x="1423988" y="298450"/>
            <a:ext cx="2620962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>
                <a:latin typeface="Times New Roman" panose="02020603050405020304" pitchFamily="18" charset="0"/>
              </a:rPr>
              <a:t>五、课堂十分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7675" y="1506538"/>
            <a:ext cx="8248650" cy="1214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ea typeface="隶书" panose="02010509060101010101" pitchFamily="49" charset="-122"/>
              </a:rPr>
              <a:t>直接点题，不仅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开门见山，引起悬念</a:t>
            </a:r>
            <a:r>
              <a:rPr lang="en-US" altLang="en-US" b="1" dirty="0">
                <a:latin typeface="Times New Roman" panose="02020603050405020304" pitchFamily="18" charset="0"/>
                <a:ea typeface="隶书" panose="02010509060101010101" pitchFamily="49" charset="-122"/>
              </a:rPr>
              <a:t>（结构），并且将闻一多先生的行为和别人形成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鲜明对比</a:t>
            </a:r>
            <a:r>
              <a:rPr lang="en-US" altLang="en-US" b="1" dirty="0">
                <a:latin typeface="Times New Roman" panose="02020603050405020304" pitchFamily="18" charset="0"/>
                <a:ea typeface="隶书" panose="02010509060101010101" pitchFamily="49" charset="-122"/>
              </a:rPr>
              <a:t>，层层深入，更能表现先生的品质。（内容）</a:t>
            </a:r>
            <a:endParaRPr lang="zh-CN" altLang="en-US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675" y="3497263"/>
            <a:ext cx="8716963" cy="1214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 b="1" dirty="0">
                <a:latin typeface="Times New Roman" panose="02020603050405020304" pitchFamily="18" charset="0"/>
                <a:ea typeface="隶书" panose="02010509060101010101" pitchFamily="49" charset="-122"/>
              </a:rPr>
              <a:t>用了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比喻</a:t>
            </a:r>
            <a:r>
              <a:rPr lang="en-US" altLang="en-US" b="1" dirty="0">
                <a:latin typeface="Times New Roman" panose="02020603050405020304" pitchFamily="18" charset="0"/>
                <a:ea typeface="隶书" panose="02010509060101010101" pitchFamily="49" charset="-122"/>
              </a:rPr>
              <a:t>的修辞方法，形象地将“研究”由静态变为动态，刻画</a:t>
            </a:r>
            <a:endParaRPr lang="en-US" altLang="en-US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en-US" altLang="en-US" b="1" dirty="0">
                <a:latin typeface="Times New Roman" panose="02020603050405020304" pitchFamily="18" charset="0"/>
                <a:ea typeface="隶书" panose="02010509060101010101" pitchFamily="49" charset="-122"/>
              </a:rPr>
              <a:t>出闻一多先生研究古代文化时的钻研精神，不再是客观的叙述，</a:t>
            </a:r>
            <a:endParaRPr lang="en-US" altLang="en-US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en-US" altLang="en-US" b="1" dirty="0">
                <a:latin typeface="Times New Roman" panose="02020603050405020304" pitchFamily="18" charset="0"/>
                <a:ea typeface="隶书" panose="02010509060101010101" pitchFamily="49" charset="-122"/>
              </a:rPr>
              <a:t>而是热情的赞美了。</a:t>
            </a:r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4125" y="5214938"/>
            <a:ext cx="3613150" cy="482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 dirty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向别人宣告自己要做什么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1325" y="5816600"/>
            <a:ext cx="2105025" cy="482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吹嘘，自诩xǔ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xfrm>
            <a:off x="336550" y="415925"/>
            <a:ext cx="8394700" cy="5846763"/>
          </a:xfrm>
          <a:ln/>
        </p:spPr>
        <p:txBody>
          <a:bodyPr wrap="square" anchor="t"/>
          <a:p>
            <a:r>
              <a:rPr lang="zh-CN" altLang="en-US" sz="2000" dirty="0">
                <a:solidFill>
                  <a:srgbClr val="0000FF"/>
                </a:solidFill>
                <a:ea typeface="隶书" panose="02010509060101010101" pitchFamily="49" charset="-122"/>
              </a:rPr>
              <a:t>4、加点的“精神食粮”和“这”分别指代什么？（用原文）</a:t>
            </a:r>
            <a:endParaRPr lang="zh-CN" altLang="en-US" sz="2000" dirty="0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r>
              <a:rPr lang="zh-CN" altLang="en-US" sz="2000" dirty="0">
                <a:solidFill>
                  <a:srgbClr val="0000FF"/>
                </a:solidFill>
                <a:ea typeface="隶书" panose="02010509060101010101" pitchFamily="49" charset="-122"/>
              </a:rPr>
              <a:t>“精神食粮”是指                                                                       ； “这”指“                                                                        ”    </a:t>
            </a:r>
            <a:endParaRPr lang="zh-CN" altLang="en-US" sz="2000" dirty="0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r>
              <a:rPr lang="zh-CN" altLang="en-US" sz="2000" dirty="0">
                <a:solidFill>
                  <a:srgbClr val="0000FF"/>
                </a:solidFill>
                <a:ea typeface="隶书" panose="02010509060101010101" pitchFamily="49" charset="-122"/>
              </a:rPr>
              <a:t>5、说说“他想吃尽、消化尽我们中华民族几千年来的文化史，炯炯目光，一直远射到有史以前”句中动词的使用好在哪里？（找准关键词）</a:t>
            </a:r>
            <a:endParaRPr lang="zh-CN" altLang="en-US" sz="2000" dirty="0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r>
              <a:rPr lang="zh-CN" altLang="en-US" sz="2000" dirty="0">
                <a:solidFill>
                  <a:srgbClr val="0000FF"/>
                </a:solidFill>
                <a:ea typeface="隶书" panose="02010509060101010101" pitchFamily="49" charset="-122"/>
              </a:rPr>
              <a:t> </a:t>
            </a:r>
            <a:r>
              <a:rPr lang="zh-CN" altLang="en-US" sz="2000" dirty="0">
                <a:solidFill>
                  <a:srgbClr val="FF0000"/>
                </a:solidFill>
                <a:ea typeface="隶书" panose="02010509060101010101" pitchFamily="49" charset="-122"/>
              </a:rPr>
              <a:t>准确地表达了闻一多先生全身心的投入研究，执著寻求解救民族衰微的文化药方，使文章生动，富于感染力。</a:t>
            </a:r>
            <a:r>
              <a:rPr lang="zh-CN" altLang="en-US" sz="2000" dirty="0">
                <a:solidFill>
                  <a:srgbClr val="0000FF"/>
                </a:solidFill>
                <a:ea typeface="隶书" panose="02010509060101010101" pitchFamily="49" charset="-122"/>
              </a:rPr>
              <a:t>                                                                    </a:t>
            </a:r>
            <a:endParaRPr lang="zh-CN" altLang="en-US" sz="2000" dirty="0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r>
              <a:rPr lang="zh-CN" altLang="en-US" sz="2000" dirty="0">
                <a:solidFill>
                  <a:srgbClr val="0000FF"/>
                </a:solidFill>
                <a:ea typeface="隶书" panose="02010509060101010101" pitchFamily="49" charset="-122"/>
              </a:rPr>
              <a:t>6、理解“深宵灯火是他的伴侣，因它大开光明之路，‘漂白了的四壁’”句子的含义。</a:t>
            </a:r>
            <a:endParaRPr lang="zh-CN" altLang="en-US" sz="2000" dirty="0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ea typeface="隶书" panose="02010509060101010101" pitchFamily="49" charset="-122"/>
              </a:rPr>
              <a:t>“它”指“深宵灯火”，深夜只有孤灯相伴，本应感到孤单寂寞，但闻一多先生则不然，他在孤灯的照耀下全力进行学术研究，成绩斐然。“漂白了的四壁”表现了诗人对祖国的前途和人民的命运的关切，意在表现闻先生深夜从事学术研究那种怡然自得的情景。</a:t>
            </a:r>
            <a:r>
              <a:rPr lang="zh-CN" altLang="en-US" sz="4800" b="1" dirty="0">
                <a:solidFill>
                  <a:srgbClr val="FF0000"/>
                </a:solidFill>
                <a:ea typeface="隶书" panose="02010509060101010101" pitchFamily="49" charset="-122"/>
              </a:rPr>
              <a:t> </a:t>
            </a:r>
            <a:endParaRPr lang="zh-CN" altLang="en-US" sz="4800" b="1" dirty="0">
              <a:solidFill>
                <a:srgbClr val="FF0000"/>
              </a:solidFill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0375" y="784225"/>
            <a:ext cx="3840163" cy="4841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中华民族几千年来的文化史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6663" y="1108075"/>
            <a:ext cx="2468562" cy="4191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做了再说，做了不说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xfrm>
            <a:off x="157163" y="142875"/>
            <a:ext cx="8726487" cy="5175250"/>
          </a:xfrm>
          <a:ln/>
        </p:spPr>
        <p:txBody>
          <a:bodyPr wrap="square" anchor="t"/>
          <a:p>
            <a:r>
              <a:rPr lang="zh-CN" altLang="en-US" sz="2400" dirty="0">
                <a:solidFill>
                  <a:srgbClr val="0000FF"/>
                </a:solidFill>
                <a:ea typeface="隶书" panose="02010509060101010101" pitchFamily="49" charset="-122"/>
              </a:rPr>
              <a:t>7、理解“他要给我们衰微的民族开一剂救济的文化药方”句子的含义。</a:t>
            </a:r>
            <a:endParaRPr lang="zh-CN" altLang="en-US" sz="2400" dirty="0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r>
              <a:rPr lang="zh-CN" altLang="en-US" sz="2400" dirty="0">
                <a:solidFill>
                  <a:srgbClr val="0000FF"/>
                </a:solidFill>
                <a:ea typeface="隶书" panose="02010509060101010101" pitchFamily="49" charset="-122"/>
              </a:rPr>
              <a:t>                                                                        </a:t>
            </a:r>
            <a:endParaRPr lang="zh-CN" altLang="en-US" sz="2400" dirty="0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r>
              <a:rPr lang="zh-CN" altLang="en-US" sz="2400" dirty="0">
                <a:solidFill>
                  <a:srgbClr val="0000FF"/>
                </a:solidFill>
                <a:ea typeface="隶书" panose="02010509060101010101" pitchFamily="49" charset="-122"/>
              </a:rPr>
              <a:t>8、文中“不动不响，无声无闻”深刻含义是什么？（“做”没有说）</a:t>
            </a:r>
            <a:endParaRPr lang="zh-CN" altLang="en-US" sz="2400" dirty="0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r>
              <a:rPr lang="zh-CN" altLang="en-US" sz="2400" dirty="0">
                <a:solidFill>
                  <a:srgbClr val="0000FF"/>
                </a:solidFill>
                <a:ea typeface="隶书" panose="02010509060101010101" pitchFamily="49" charset="-122"/>
              </a:rPr>
              <a:t>“不动”是不说，是无声，是听不到的，不是“不动”，而是在废寝忘食的“动”，用灯火“漂白了四壁”的动。用“不动”来突出闻先生的“做”，突出他沥尽心血，埋头实干。   </a:t>
            </a:r>
            <a:endParaRPr lang="zh-CN" altLang="en-US" sz="2400" dirty="0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r>
              <a:rPr lang="zh-CN" altLang="en-US" sz="2400" dirty="0">
                <a:solidFill>
                  <a:srgbClr val="0000FF"/>
                </a:solidFill>
                <a:ea typeface="隶书" panose="02010509060101010101" pitchFamily="49" charset="-122"/>
              </a:rPr>
              <a:t>10、“他潜心贯注，心会神凝，成了‘何妨一下楼’的主人”这句话有什么含义？</a:t>
            </a:r>
            <a:endParaRPr lang="zh-CN" altLang="en-US" sz="2400" dirty="0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r>
              <a:rPr lang="zh-CN" altLang="en-US" sz="2400" dirty="0">
                <a:solidFill>
                  <a:srgbClr val="0000FF"/>
                </a:solidFill>
                <a:ea typeface="隶书" panose="02010509060101010101" pitchFamily="49" charset="-122"/>
              </a:rPr>
              <a:t>    </a:t>
            </a:r>
            <a:endParaRPr lang="zh-CN" altLang="en-US" sz="2400" dirty="0">
              <a:solidFill>
                <a:srgbClr val="0000FF"/>
              </a:solidFill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4363" y="911225"/>
            <a:ext cx="7548562" cy="4191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这是比喻的说法，是指寻找使我国民族文化繁荣昌盛起来的方法。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1975" y="4616450"/>
            <a:ext cx="8107363" cy="8493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除了学术研究外，没有别的任何事情使他分心，表明闻一多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研究学术极专极深。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9038"/>
          </a:xfrm>
          <a:ln/>
        </p:spPr>
        <p:txBody>
          <a:bodyPr anchor="ctr"/>
          <a:p>
            <a:r>
              <a:rPr lang="zh-CN" altLang="en-US" sz="4000" b="1" dirty="0">
                <a:solidFill>
                  <a:schemeClr val="tx1"/>
                </a:solidFill>
                <a:latin typeface="隶书" panose="02010509060101010101" pitchFamily="49" charset="-122"/>
              </a:rPr>
              <a:t>闻一多</a:t>
            </a:r>
            <a:r>
              <a:rPr lang="zh-CN" altLang="en-US" sz="2400" b="1" dirty="0">
                <a:solidFill>
                  <a:schemeClr val="tx1"/>
                </a:solidFill>
                <a:latin typeface="隶书" panose="020105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隶书" panose="02010509060101010101" pitchFamily="49" charset="-122"/>
              </a:rPr>
              <a:t>1899~1946</a:t>
            </a:r>
            <a:r>
              <a:rPr lang="zh-CN" altLang="en-US" sz="2400" b="1" dirty="0">
                <a:solidFill>
                  <a:schemeClr val="tx1"/>
                </a:solidFill>
                <a:latin typeface="隶书" panose="02010509060101010101" pitchFamily="49" charset="-122"/>
              </a:rPr>
              <a:t>）</a:t>
            </a:r>
            <a:r>
              <a:rPr lang="en-US" altLang="zh-CN" sz="2400" b="1" dirty="0">
                <a:solidFill>
                  <a:schemeClr val="tx1"/>
                </a:solidFill>
                <a:latin typeface="隶书" panose="02010509060101010101" pitchFamily="49" charset="-122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latin typeface="隶书" panose="02010509060101010101" pitchFamily="49" charset="-122"/>
              </a:rPr>
              <a:t>集诗人、学者、民主战士本名家骅“三重人格”于一身的一生。</a:t>
            </a:r>
            <a:endParaRPr lang="zh-CN" altLang="en-US" sz="3200" b="1" dirty="0">
              <a:solidFill>
                <a:schemeClr val="tx1"/>
              </a:solidFill>
              <a:latin typeface="隶书" panose="02010509060101010101" pitchFamily="49" charset="-122"/>
            </a:endParaRPr>
          </a:p>
        </p:txBody>
      </p:sp>
      <p:pic>
        <p:nvPicPr>
          <p:cNvPr id="45059" name="Picture 3" descr="闻一多像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3000"/>
            <a:ext cx="2700338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Picture 4" descr="闻一多像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38" y="1196975"/>
            <a:ext cx="2895600" cy="2217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Picture 5" descr="闻一多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143000"/>
            <a:ext cx="3124200" cy="207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2997200"/>
            <a:ext cx="2667000" cy="3675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p>
            <a:pPr algn="ctr"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诗人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FFFF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新诗集</a:t>
            </a:r>
            <a:r>
              <a:rPr lang="en-US" altLang="zh-CN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《</a:t>
            </a:r>
            <a:r>
              <a:rPr lang="zh-CN" altLang="en-US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红烛</a:t>
            </a:r>
            <a:r>
              <a:rPr lang="en-US" altLang="zh-CN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》</a:t>
            </a:r>
            <a:r>
              <a:rPr lang="zh-CN" altLang="en-US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1923</a:t>
            </a:r>
            <a:r>
              <a:rPr lang="zh-CN" altLang="en-US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）、</a:t>
            </a:r>
            <a:r>
              <a:rPr lang="en-US" altLang="zh-CN" b="1" i="1" dirty="0">
                <a:solidFill>
                  <a:srgbClr val="FF0000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《</a:t>
            </a:r>
            <a:r>
              <a:rPr lang="zh-CN" altLang="en-US" b="1" i="1" dirty="0">
                <a:solidFill>
                  <a:srgbClr val="FF0000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死水</a:t>
            </a:r>
            <a:r>
              <a:rPr lang="en-US" altLang="zh-CN" b="1" i="1" dirty="0">
                <a:solidFill>
                  <a:srgbClr val="FF0000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》</a:t>
            </a:r>
            <a:r>
              <a:rPr lang="zh-CN" altLang="en-US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1928</a:t>
            </a:r>
            <a:r>
              <a:rPr lang="zh-CN" altLang="en-US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）是现代诗坛经典之作。</a:t>
            </a:r>
            <a:r>
              <a:rPr lang="en-US" altLang="zh-CN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1925</a:t>
            </a:r>
            <a:r>
              <a:rPr lang="zh-CN" altLang="en-US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年</a:t>
            </a:r>
            <a:r>
              <a:rPr lang="en-US" altLang="zh-CN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3</a:t>
            </a:r>
            <a:r>
              <a:rPr lang="zh-CN" altLang="en-US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月在美国留学期间创作</a:t>
            </a: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组诗</a:t>
            </a:r>
            <a:r>
              <a:rPr lang="en-US" altLang="zh-CN" b="1" dirty="0">
                <a:solidFill>
                  <a:srgbClr val="FF0000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《</a:t>
            </a: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七子之歌</a:t>
            </a:r>
            <a:r>
              <a:rPr lang="en-US" altLang="zh-CN" b="1" dirty="0">
                <a:solidFill>
                  <a:srgbClr val="FF0000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》</a:t>
            </a:r>
            <a:r>
              <a:rPr lang="zh-CN" altLang="en-US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，表达了深挚的爱国之情</a:t>
            </a:r>
            <a:r>
              <a:rPr lang="zh-CN" altLang="en-US" sz="2000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。</a:t>
            </a:r>
            <a:endParaRPr lang="zh-CN" altLang="en-US" sz="2000" b="1" dirty="0">
              <a:solidFill>
                <a:srgbClr val="0000FF"/>
              </a:solidFill>
              <a:latin typeface="楷体_GB2312" panose="02010609030101010101" pitchFamily="49" charset="-122"/>
              <a:ea typeface="华文隶书" panose="02010800040101010101" pitchFamily="2" charset="-122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843213" y="2800350"/>
            <a:ext cx="3384550" cy="3054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p>
            <a:pPr algn="ctr"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学者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rgbClr val="FFFF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《七子之歌》是闻一多于1925年3月在美国留学期间创作的一首组诗，共七首，分别是澳门、香港、台湾、威海卫、广州湾、九龙、旅大（旅顺-大连），描写中国被侵犯的土地。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。</a:t>
            </a:r>
            <a:endParaRPr lang="zh-CN" altLang="en-US" sz="2200" b="1" dirty="0">
              <a:solidFill>
                <a:srgbClr val="0000FF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400800" y="2800350"/>
            <a:ext cx="2743200" cy="4098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algn="ctr"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民主战士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    </a:t>
            </a:r>
            <a:r>
              <a:rPr lang="zh-CN" altLang="en-US" sz="2200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他一身正气，抗战蓄髯八年。</a:t>
            </a:r>
            <a:r>
              <a:rPr lang="en-US" altLang="zh-CN" sz="2200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1943</a:t>
            </a:r>
            <a:r>
              <a:rPr lang="zh-CN" altLang="en-US" sz="2200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年以后，面对国民党统治的日益腐朽，拍案而起，走出书斋，投身到反对独裁、争取民主的革命洪流中去。</a:t>
            </a:r>
            <a:r>
              <a:rPr lang="en-US" altLang="zh-CN" sz="2200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1946</a:t>
            </a:r>
            <a:r>
              <a:rPr lang="zh-CN" altLang="en-US" sz="2200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年</a:t>
            </a:r>
            <a:r>
              <a:rPr lang="en-US" altLang="zh-CN" sz="2200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7</a:t>
            </a:r>
            <a:r>
              <a:rPr lang="zh-CN" altLang="en-US" sz="2200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月</a:t>
            </a:r>
            <a:r>
              <a:rPr lang="en-US" altLang="zh-CN" sz="2200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15</a:t>
            </a:r>
            <a:r>
              <a:rPr lang="zh-CN" altLang="en-US" sz="2200" b="1" dirty="0">
                <a:solidFill>
                  <a:srgbClr val="0000FF"/>
                </a:solidFill>
                <a:latin typeface="楷体_GB2312" panose="02010609030101010101" pitchFamily="49" charset="-122"/>
                <a:ea typeface="华文隶书" panose="02010800040101010101" pitchFamily="2" charset="-122"/>
              </a:rPr>
              <a:t>日，在昆明被国民党特务刺杀身亡。</a:t>
            </a:r>
            <a:endParaRPr lang="zh-CN" altLang="en-US" sz="2200" b="1" dirty="0">
              <a:solidFill>
                <a:srgbClr val="0000FF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ldLvl="0" animBg="1"/>
      <p:bldP spid="45063" grpId="0" bldLvl="0" animBg="1"/>
      <p:bldP spid="450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11275" y="746125"/>
            <a:ext cx="6224588" cy="2701925"/>
          </a:xfrm>
          <a:ln/>
        </p:spPr>
        <p:txBody>
          <a:bodyPr lIns="324000" tIns="0" rIns="0" bIns="0" anchor="ctr" anchorCtr="1"/>
          <a:p>
            <a:pPr defTabSz="914400">
              <a:buNone/>
            </a:pPr>
            <a:r>
              <a:rPr lang="zh-CN" altLang="en-US" sz="48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第二学时</a:t>
            </a:r>
            <a:endParaRPr lang="zh-CN" altLang="en-US" sz="48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685800" y="720725"/>
            <a:ext cx="7772400" cy="1143000"/>
          </a:xfrm>
          <a:ln/>
        </p:spPr>
        <p:txBody>
          <a:bodyPr wrap="square" anchor="ctr"/>
          <a:p>
            <a:pPr algn="l"/>
            <a:r>
              <a:rPr lang="zh-CN" altLang="en-US" sz="4000" dirty="0">
                <a:solidFill>
                  <a:schemeClr val="tx1"/>
                </a:solidFill>
                <a:ea typeface="方正琥珀简体" panose="02010601030101010101" pitchFamily="65" charset="-122"/>
              </a:rPr>
              <a:t>表情朗读（一）：</a:t>
            </a:r>
            <a:endParaRPr lang="zh-CN" altLang="en-US" sz="4000" dirty="0">
              <a:solidFill>
                <a:schemeClr val="tx1"/>
              </a:solidFill>
              <a:ea typeface="方正琥珀简体" panose="02010601030101010101" pitchFamily="65" charset="-122"/>
            </a:endParaRP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>
          <a:xfrm>
            <a:off x="900113" y="1773238"/>
            <a:ext cx="7340600" cy="3740150"/>
          </a:xfrm>
          <a:ln/>
        </p:spPr>
        <p:txBody>
          <a:bodyPr wrap="square" anchor="t"/>
          <a:p>
            <a:pPr marL="0" indent="0"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accent2"/>
                </a:solidFill>
                <a:ea typeface="楷体_GB2312" panose="02010609030101010101" pitchFamily="49" charset="-122"/>
              </a:rPr>
              <a:t>　　</a:t>
            </a:r>
            <a:r>
              <a:rPr lang="zh-CN" altLang="en-US" sz="4000" b="1" dirty="0">
                <a:solidFill>
                  <a:srgbClr val="0000FF"/>
                </a:solidFill>
                <a:ea typeface="楷体_GB2312" panose="02010609030101010101" pitchFamily="49" charset="-122"/>
              </a:rPr>
              <a:t>在李公朴同志被害之后，警报迭起，形势紧张，明知凶多吉少，而闻先生大无畏地在群众大会上，大骂特务，慷慨淋漓，并指着这群败类说：你们站出来!你们站出来! </a:t>
            </a:r>
            <a:endParaRPr lang="zh-CN" altLang="en-US" sz="4000" b="1" dirty="0">
              <a:solidFill>
                <a:srgbClr val="0000FF"/>
              </a:solidFill>
              <a:ea typeface="楷体_GB2312" panose="02010609030101010101" pitchFamily="49" charset="-122"/>
            </a:endParaRPr>
          </a:p>
        </p:txBody>
      </p:sp>
      <p:sp>
        <p:nvSpPr>
          <p:cNvPr id="55299" name="文本框 1"/>
          <p:cNvSpPr txBox="1"/>
          <p:nvPr/>
        </p:nvSpPr>
        <p:spPr>
          <a:xfrm>
            <a:off x="996950" y="415925"/>
            <a:ext cx="2012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latin typeface="Times New Roman" panose="02020603050405020304" pitchFamily="18" charset="0"/>
              </a:rPr>
              <a:t>一、复习导入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895350"/>
          </a:xfrm>
          <a:ln/>
        </p:spPr>
        <p:txBody>
          <a:bodyPr wrap="square" anchor="ctr"/>
          <a:p>
            <a:pPr algn="l"/>
            <a:r>
              <a:rPr lang="zh-CN" altLang="en-US" b="1" dirty="0">
                <a:solidFill>
                  <a:schemeClr val="folHlink"/>
                </a:solidFill>
                <a:ea typeface="方正琥珀简体" panose="02010601030101010101" pitchFamily="65" charset="-122"/>
              </a:rPr>
              <a:t>表情朗读（二）：</a:t>
            </a:r>
            <a:endParaRPr lang="zh-CN" altLang="en-US" b="1" dirty="0">
              <a:solidFill>
                <a:schemeClr val="folHlink"/>
              </a:solidFill>
              <a:ea typeface="方正琥珀简体" panose="02010601030101010101" pitchFamily="65" charset="-122"/>
            </a:endParaRPr>
          </a:p>
        </p:txBody>
      </p:sp>
      <p:sp>
        <p:nvSpPr>
          <p:cNvPr id="56322" name="Rectangle 3"/>
          <p:cNvSpPr>
            <a:spLocks noGrp="1"/>
          </p:cNvSpPr>
          <p:nvPr>
            <p:ph idx="1"/>
          </p:nvPr>
        </p:nvSpPr>
        <p:spPr>
          <a:xfrm>
            <a:off x="395288" y="836613"/>
            <a:ext cx="8077200" cy="4114800"/>
          </a:xfrm>
          <a:ln/>
        </p:spPr>
        <p:txBody>
          <a:bodyPr anchor="t"/>
          <a:p>
            <a:pPr marL="0" indent="0">
              <a:lnSpc>
                <a:spcPct val="70000"/>
              </a:lnSpc>
              <a:buNone/>
            </a:pPr>
            <a:r>
              <a:rPr lang="zh-CN" altLang="en-US" sz="2600" dirty="0">
                <a:solidFill>
                  <a:schemeClr val="accent2"/>
                </a:solidFill>
                <a:ea typeface="楷体_GB2312" panose="02010609030101010101" pitchFamily="49" charset="-122"/>
              </a:rPr>
              <a:t>　　</a:t>
            </a:r>
            <a:r>
              <a:rPr lang="zh-CN" altLang="en-US" sz="3700" b="1" dirty="0">
                <a:solidFill>
                  <a:srgbClr val="0000FF"/>
                </a:solidFill>
                <a:ea typeface="楷体_GB2312" panose="02010609030101010101" pitchFamily="49" charset="-122"/>
              </a:rPr>
              <a:t>他“说”了。说得真痛快，动人心，鼓壮志，气冲斗牛，声震天地! </a:t>
            </a:r>
            <a:endParaRPr lang="zh-CN" altLang="en-US" sz="3700" b="1" dirty="0">
              <a:solidFill>
                <a:srgbClr val="0000FF"/>
              </a:solidFill>
              <a:ea typeface="楷体_GB2312" panose="0201060903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zh-CN" altLang="en-US" sz="3700" b="1" dirty="0">
                <a:solidFill>
                  <a:srgbClr val="0000FF"/>
                </a:solidFill>
                <a:ea typeface="楷体_GB2312" panose="02010609030101010101" pitchFamily="49" charset="-122"/>
              </a:rPr>
              <a:t>　　他“说”了：“我们要准备像李先生一样，前脚跨出大门，后脚就不准备再跨进大门。” </a:t>
            </a:r>
            <a:endParaRPr lang="zh-CN" altLang="en-US" sz="3700" b="1" dirty="0">
              <a:solidFill>
                <a:srgbClr val="0000FF"/>
              </a:solidFill>
              <a:ea typeface="楷体_GB2312" panose="02010609030101010101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zh-CN" altLang="en-US" sz="3700" b="1" dirty="0">
                <a:solidFill>
                  <a:srgbClr val="0000FF"/>
                </a:solidFill>
                <a:ea typeface="楷体_GB2312" panose="02010609030101010101" pitchFamily="49" charset="-122"/>
              </a:rPr>
              <a:t>　　他“做”了，在情况紧急的生死关头，他走到游行示威队伍的前头，昂首挺胸，长须飘飘。他终于以宝贵的生命，实证了他的“言”和“行”</a:t>
            </a:r>
            <a:r>
              <a:rPr lang="zh-CN" altLang="en-US" sz="3700" b="1" dirty="0">
                <a:solidFill>
                  <a:srgbClr val="66FF33"/>
                </a:solidFill>
                <a:ea typeface="楷体_GB2312" panose="02010609030101010101" pitchFamily="49" charset="-122"/>
              </a:rPr>
              <a:t>。 </a:t>
            </a:r>
            <a:endParaRPr lang="zh-CN" altLang="en-US" sz="3700" b="1" dirty="0">
              <a:solidFill>
                <a:srgbClr val="66FF33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Rectangle 2"/>
          <p:cNvSpPr>
            <a:spLocks noGrp="1"/>
          </p:cNvSpPr>
          <p:nvPr>
            <p:ph type="title"/>
          </p:nvPr>
        </p:nvSpPr>
        <p:spPr>
          <a:xfrm>
            <a:off x="685800" y="660400"/>
            <a:ext cx="7772400" cy="1143000"/>
          </a:xfrm>
          <a:ln/>
        </p:spPr>
        <p:txBody>
          <a:bodyPr wrap="square" anchor="ctr"/>
          <a:p>
            <a:pPr algn="l"/>
            <a:r>
              <a:rPr lang="zh-CN" altLang="en-US" sz="4000" dirty="0">
                <a:solidFill>
                  <a:schemeClr val="tx1"/>
                </a:solidFill>
                <a:ea typeface="方正琥珀简体" panose="02010601030101010101" pitchFamily="65" charset="-122"/>
              </a:rPr>
              <a:t>表情朗读（三）：</a:t>
            </a:r>
            <a:endParaRPr lang="zh-CN" altLang="en-US" sz="4000" dirty="0">
              <a:solidFill>
                <a:schemeClr val="tx1"/>
              </a:solidFill>
              <a:ea typeface="方正琥珀简体" panose="02010601030101010101" pitchFamily="65" charset="-122"/>
            </a:endParaRPr>
          </a:p>
        </p:txBody>
      </p:sp>
      <p:sp>
        <p:nvSpPr>
          <p:cNvPr id="57346" name="Rectangle 3"/>
          <p:cNvSpPr>
            <a:spLocks noGrp="1"/>
          </p:cNvSpPr>
          <p:nvPr>
            <p:ph idx="1"/>
          </p:nvPr>
        </p:nvSpPr>
        <p:spPr>
          <a:xfrm>
            <a:off x="901700" y="2373313"/>
            <a:ext cx="7340600" cy="3235325"/>
          </a:xfrm>
          <a:ln/>
        </p:spPr>
        <p:txBody>
          <a:bodyPr wrap="square" anchor="t"/>
          <a:p>
            <a:pPr marL="0" indent="0">
              <a:lnSpc>
                <a:spcPct val="80000"/>
              </a:lnSpc>
              <a:buNone/>
            </a:pPr>
            <a:r>
              <a:rPr lang="zh-CN" altLang="en-US" dirty="0">
                <a:solidFill>
                  <a:schemeClr val="accent2"/>
                </a:solidFill>
                <a:ea typeface="楷体_GB2312" panose="02010609030101010101" pitchFamily="49" charset="-122"/>
              </a:rPr>
              <a:t>　　</a:t>
            </a:r>
            <a:r>
              <a:rPr lang="zh-CN" altLang="en-US" sz="3600" b="1" dirty="0">
                <a:solidFill>
                  <a:schemeClr val="folHlink"/>
                </a:solidFill>
                <a:ea typeface="楷体_GB2312" panose="02010609030101010101" pitchFamily="49" charset="-122"/>
              </a:rPr>
              <a:t>闻一多先生，是卓越的学者，热情澎湃的优秀诗人，大勇的革命烈士。 </a:t>
            </a:r>
            <a:endParaRPr lang="zh-CN" altLang="en-US" sz="3600" b="1" dirty="0">
              <a:solidFill>
                <a:schemeClr val="folHlink"/>
              </a:solidFill>
              <a:ea typeface="楷体_GB2312" panose="02010609030101010101" pitchFamily="49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dirty="0">
                <a:solidFill>
                  <a:schemeClr val="folHlink"/>
                </a:solidFill>
                <a:ea typeface="楷体_GB2312" panose="02010609030101010101" pitchFamily="49" charset="-122"/>
              </a:rPr>
              <a:t>　　</a:t>
            </a:r>
            <a:r>
              <a:rPr lang="zh-CN" altLang="en-US" sz="6000" b="1" dirty="0">
                <a:solidFill>
                  <a:srgbClr val="0000FF"/>
                </a:solidFill>
                <a:ea typeface="楷体_GB2312" panose="02010609030101010101" pitchFamily="49" charset="-122"/>
              </a:rPr>
              <a:t>他，是口的巨人。他，是行的高标。</a:t>
            </a:r>
            <a:r>
              <a:rPr lang="zh-CN" altLang="en-US" sz="4800" b="1" dirty="0">
                <a:solidFill>
                  <a:schemeClr val="folHlink"/>
                </a:solidFill>
                <a:ea typeface="楷体_GB2312" panose="02010609030101010101" pitchFamily="49" charset="-122"/>
              </a:rPr>
              <a:t> </a:t>
            </a:r>
            <a:endParaRPr lang="zh-CN" altLang="en-US" sz="4800" b="1" dirty="0">
              <a:solidFill>
                <a:schemeClr val="folHlink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Rectangle 2"/>
          <p:cNvSpPr>
            <a:spLocks noGrp="1"/>
          </p:cNvSpPr>
          <p:nvPr>
            <p:ph type="title"/>
          </p:nvPr>
        </p:nvSpPr>
        <p:spPr>
          <a:xfrm>
            <a:off x="1262063" y="609600"/>
            <a:ext cx="6692900" cy="1143000"/>
          </a:xfrm>
          <a:ln/>
        </p:spPr>
        <p:txBody>
          <a:bodyPr anchor="ctr"/>
          <a:p>
            <a:pPr algn="l"/>
            <a:r>
              <a:rPr lang="zh-CN" altLang="en-US" sz="4000" dirty="0">
                <a:solidFill>
                  <a:srgbClr val="0000FF"/>
                </a:solidFill>
              </a:rPr>
              <a:t>      </a:t>
            </a:r>
            <a:r>
              <a:rPr lang="zh-CN" altLang="en-US" sz="3600" dirty="0">
                <a:solidFill>
                  <a:srgbClr val="0000FF"/>
                </a:solidFill>
              </a:rPr>
              <a:t>后半部分是仅写闻一多先生的</a:t>
            </a:r>
            <a:r>
              <a:rPr lang="zh-CN" altLang="en-US" sz="3600" dirty="0">
                <a:solidFill>
                  <a:srgbClr val="0000FF"/>
                </a:solidFill>
                <a:latin typeface="Lucida Sans Unicode" panose="020B0602030504020204" pitchFamily="34" charset="0"/>
              </a:rPr>
              <a:t>“</a:t>
            </a:r>
            <a:r>
              <a:rPr lang="zh-CN" altLang="en-US" sz="3600" dirty="0">
                <a:solidFill>
                  <a:srgbClr val="0000FF"/>
                </a:solidFill>
              </a:rPr>
              <a:t>说</a:t>
            </a:r>
            <a:r>
              <a:rPr lang="zh-CN" altLang="en-US" sz="3600" dirty="0">
                <a:solidFill>
                  <a:srgbClr val="0000FF"/>
                </a:solidFill>
                <a:latin typeface="Lucida Sans Unicode" panose="020B0602030504020204" pitchFamily="34" charset="0"/>
              </a:rPr>
              <a:t>”</a:t>
            </a:r>
            <a:r>
              <a:rPr lang="zh-CN" altLang="en-US" sz="3600" dirty="0">
                <a:solidFill>
                  <a:srgbClr val="0000FF"/>
                </a:solidFill>
              </a:rPr>
              <a:t>吗？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sp>
        <p:nvSpPr>
          <p:cNvPr id="63491" name="Rectangle 3"/>
          <p:cNvSpPr>
            <a:spLocks noGrp="1"/>
          </p:cNvSpPr>
          <p:nvPr>
            <p:ph idx="1"/>
          </p:nvPr>
        </p:nvSpPr>
        <p:spPr>
          <a:xfrm>
            <a:off x="611188" y="1916113"/>
            <a:ext cx="8077200" cy="3962400"/>
          </a:xfrm>
          <a:ln/>
        </p:spPr>
        <p:txBody>
          <a:bodyPr anchor="t"/>
          <a:p>
            <a:pPr>
              <a:lnSpc>
                <a:spcPct val="80000"/>
              </a:lnSpc>
            </a:pP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不仅是写再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说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。而是把 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说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和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做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糅合起来写。</a:t>
            </a:r>
            <a:endParaRPr lang="zh-CN" altLang="en-US" sz="41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4100" b="1" dirty="0">
                <a:solidFill>
                  <a:srgbClr val="FF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正如课文所写：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他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说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了，跟着的是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做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。这不再是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做了再说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或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做了也不一定说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了。现在，他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说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了就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做</a:t>
            </a:r>
            <a:r>
              <a:rPr lang="zh-CN" altLang="en-US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100" b="1" dirty="0">
                <a:latin typeface="隶书" panose="02010509060101010101" pitchFamily="49" charset="-122"/>
                <a:ea typeface="隶书" panose="02010509060101010101" pitchFamily="49" charset="-122"/>
              </a:rPr>
              <a:t>。言论与行动完全一致</a:t>
            </a:r>
            <a:r>
              <a:rPr lang="en-US" altLang="zh-CN" sz="41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……</a:t>
            </a:r>
            <a:endParaRPr lang="en-US" altLang="zh-CN" sz="41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8371" name="文本框 1"/>
          <p:cNvSpPr txBox="1"/>
          <p:nvPr/>
        </p:nvSpPr>
        <p:spPr>
          <a:xfrm>
            <a:off x="611188" y="436563"/>
            <a:ext cx="20113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latin typeface="Times New Roman" panose="02020603050405020304" pitchFamily="18" charset="0"/>
              </a:rPr>
              <a:t>二、精读探究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charRg st="2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charRg st="27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447800"/>
          </a:xfrm>
          <a:ln/>
        </p:spPr>
        <p:txBody>
          <a:bodyPr wrap="square" anchor="ctr"/>
          <a:p>
            <a:pPr algn="l"/>
            <a:r>
              <a:rPr lang="zh-CN" altLang="en-US" dirty="0">
                <a:solidFill>
                  <a:schemeClr val="tx1"/>
                </a:solidFill>
              </a:rPr>
              <a:t>       </a:t>
            </a:r>
            <a:r>
              <a:rPr lang="zh-CN" altLang="en-US" b="1" dirty="0">
                <a:solidFill>
                  <a:schemeClr val="tx1"/>
                </a:solidFill>
              </a:rPr>
              <a:t>作者选取哪几件事表现闻一多的</a:t>
            </a:r>
            <a:r>
              <a:rPr lang="zh-CN" altLang="en-US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“</a:t>
            </a:r>
            <a:r>
              <a:rPr lang="zh-CN" altLang="en-US" b="1" dirty="0">
                <a:solidFill>
                  <a:schemeClr val="tx1"/>
                </a:solidFill>
              </a:rPr>
              <a:t>做</a:t>
            </a:r>
            <a:r>
              <a:rPr lang="zh-CN" altLang="en-US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”</a:t>
            </a:r>
            <a:r>
              <a:rPr lang="zh-CN" altLang="en-US" b="1" dirty="0">
                <a:solidFill>
                  <a:schemeClr val="tx1"/>
                </a:solidFill>
              </a:rPr>
              <a:t>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4515" name="Rectangle 3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3810000"/>
          </a:xfrm>
          <a:ln/>
        </p:spPr>
        <p:txBody>
          <a:bodyPr wrap="square" anchor="t"/>
          <a:p>
            <a:pPr marL="609600" indent="-609600">
              <a:buAutoNum type="arabicPeriod"/>
            </a:pPr>
            <a:r>
              <a:rPr lang="zh-CN" altLang="en-US" sz="4800" b="1" dirty="0">
                <a:solidFill>
                  <a:srgbClr val="C00000"/>
                </a:solidFill>
                <a:ea typeface="隶书" panose="02010509060101010101" pitchFamily="49" charset="-122"/>
              </a:rPr>
              <a:t>搞政治传单</a:t>
            </a:r>
            <a:endParaRPr lang="zh-CN" altLang="en-US" sz="4800" b="1" dirty="0">
              <a:solidFill>
                <a:srgbClr val="C00000"/>
              </a:solidFill>
              <a:ea typeface="隶书" panose="02010509060101010101" pitchFamily="49" charset="-122"/>
            </a:endParaRPr>
          </a:p>
          <a:p>
            <a:pPr marL="609600" indent="-609600">
              <a:buAutoNum type="arabicPeriod"/>
            </a:pPr>
            <a:r>
              <a:rPr lang="zh-CN" altLang="en-US" sz="4800" b="1" dirty="0">
                <a:solidFill>
                  <a:srgbClr val="C00000"/>
                </a:solidFill>
                <a:ea typeface="隶书" panose="02010509060101010101" pitchFamily="49" charset="-122"/>
              </a:rPr>
              <a:t>在群众大会上演说，大骂特务</a:t>
            </a:r>
            <a:endParaRPr lang="zh-CN" altLang="en-US" sz="4800" b="1" dirty="0">
              <a:solidFill>
                <a:srgbClr val="C00000"/>
              </a:solidFill>
              <a:ea typeface="隶书" panose="02010509060101010101" pitchFamily="49" charset="-122"/>
            </a:endParaRPr>
          </a:p>
          <a:p>
            <a:pPr marL="609600" indent="-609600">
              <a:buAutoNum type="arabicPeriod"/>
            </a:pPr>
            <a:r>
              <a:rPr lang="zh-CN" altLang="en-US" sz="4800" b="1" dirty="0">
                <a:solidFill>
                  <a:srgbClr val="C00000"/>
                </a:solidFill>
                <a:ea typeface="隶书" panose="02010509060101010101" pitchFamily="49" charset="-122"/>
              </a:rPr>
              <a:t>参加游行示威</a:t>
            </a:r>
            <a:endParaRPr lang="zh-CN" altLang="en-US" sz="4800" b="1" dirty="0">
              <a:solidFill>
                <a:srgbClr val="C00000"/>
              </a:solidFill>
              <a:ea typeface="隶书" panose="02010509060101010101" pitchFamily="49" charset="-122"/>
            </a:endParaRPr>
          </a:p>
        </p:txBody>
      </p:sp>
      <p:sp>
        <p:nvSpPr>
          <p:cNvPr id="59395" name="AutoShape 4">
            <a:hlinkClick r:id="" action="ppaction://hlinkshowjump?jump=nextslide"/>
          </p:cNvPr>
          <p:cNvSpPr/>
          <p:nvPr/>
        </p:nvSpPr>
        <p:spPr>
          <a:xfrm>
            <a:off x="5105400" y="6416675"/>
            <a:ext cx="381000" cy="365125"/>
          </a:xfrm>
          <a:prstGeom prst="rightArrow">
            <a:avLst>
              <a:gd name="adj1" fmla="val 50000"/>
              <a:gd name="adj2" fmla="val 26082"/>
            </a:avLst>
          </a:prstGeom>
          <a:solidFill>
            <a:srgbClr val="DDDDDD"/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9396" name="AutoShape 5">
            <a:hlinkClick r:id="" action="ppaction://hlinkshowjump?jump=previousslide"/>
          </p:cNvPr>
          <p:cNvSpPr/>
          <p:nvPr/>
        </p:nvSpPr>
        <p:spPr>
          <a:xfrm>
            <a:off x="3581400" y="6416675"/>
            <a:ext cx="381000" cy="365125"/>
          </a:xfrm>
          <a:prstGeom prst="leftArrow">
            <a:avLst>
              <a:gd name="adj1" fmla="val 50000"/>
              <a:gd name="adj2" fmla="val 26082"/>
            </a:avLst>
          </a:prstGeom>
          <a:solidFill>
            <a:srgbClr val="DDDDDD"/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9397" name="AutoShape 6">
            <a:hlinkClick r:id="" action="ppaction://hlinkshowjump?jump=firstslide"/>
          </p:cNvPr>
          <p:cNvSpPr/>
          <p:nvPr/>
        </p:nvSpPr>
        <p:spPr>
          <a:xfrm>
            <a:off x="4305300" y="6400800"/>
            <a:ext cx="533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DDDDD"/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charRg st="6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charRg st="6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1662113"/>
          </a:xfrm>
          <a:ln/>
        </p:spPr>
        <p:txBody>
          <a:bodyPr wrap="square" anchor="ctr"/>
          <a:p>
            <a:r>
              <a:rPr lang="zh-CN" altLang="en-US" dirty="0">
                <a:solidFill>
                  <a:srgbClr val="C00000"/>
                </a:solidFill>
              </a:rPr>
              <a:t>后半部分表现了闻一多先生的什么品格？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179388" y="2393950"/>
            <a:ext cx="5688012" cy="4464050"/>
          </a:xfrm>
          <a:ln/>
        </p:spPr>
        <p:txBody>
          <a:bodyPr wrap="square" anchor="t"/>
          <a:p>
            <a:r>
              <a:rPr lang="zh-CN" altLang="en-US" sz="4000" dirty="0">
                <a:ea typeface="楷体_GB2312" panose="02010609030101010101" pitchFamily="49" charset="-122"/>
              </a:rPr>
              <a:t>表现闻先生</a:t>
            </a:r>
            <a:r>
              <a:rPr lang="zh-CN" altLang="en-US" sz="4800" b="1" dirty="0">
                <a:solidFill>
                  <a:srgbClr val="0000FF"/>
                </a:solidFill>
                <a:ea typeface="楷体_GB2312" panose="02010609030101010101" pitchFamily="49" charset="-122"/>
              </a:rPr>
              <a:t>言行一致，以生命为代价求民主反独裁的高尚人格</a:t>
            </a:r>
            <a:r>
              <a:rPr lang="zh-CN" altLang="en-US" sz="4000" dirty="0">
                <a:solidFill>
                  <a:srgbClr val="0000FF"/>
                </a:solidFill>
                <a:ea typeface="楷体_GB2312" panose="02010609030101010101" pitchFamily="49" charset="-122"/>
              </a:rPr>
              <a:t>。</a:t>
            </a:r>
            <a:endParaRPr lang="zh-CN" altLang="en-US" sz="4000" dirty="0">
              <a:solidFill>
                <a:srgbClr val="0000FF"/>
              </a:solidFill>
              <a:ea typeface="楷体_GB2312" panose="02010609030101010101" pitchFamily="49" charset="-122"/>
            </a:endParaRPr>
          </a:p>
        </p:txBody>
      </p:sp>
      <p:pic>
        <p:nvPicPr>
          <p:cNvPr id="60419" name="Picture 7" descr="0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163" y="3213100"/>
            <a:ext cx="3330575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Rectangle 2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ln/>
        </p:spPr>
        <p:txBody>
          <a:bodyPr wrap="square" anchor="ctr"/>
          <a:p>
            <a:r>
              <a:rPr lang="zh-CN" altLang="en-US" sz="6000" dirty="0">
                <a:solidFill>
                  <a:srgbClr val="FFFF00"/>
                </a:solidFill>
                <a:latin typeface="方正琥珀简体" panose="02010601030101010101" pitchFamily="65" charset="-122"/>
                <a:ea typeface="方正琥珀简体" panose="02010601030101010101" pitchFamily="65" charset="-122"/>
              </a:rPr>
              <a:t>归纳    整理</a:t>
            </a:r>
            <a:endParaRPr lang="zh-CN" altLang="en-US" sz="6000" dirty="0">
              <a:solidFill>
                <a:srgbClr val="FFFF00"/>
              </a:solidFill>
              <a:latin typeface="方正琥珀简体" panose="02010601030101010101" pitchFamily="65" charset="-122"/>
              <a:ea typeface="方正琥珀简体" panose="02010601030101010101" pitchFamily="65" charset="-122"/>
            </a:endParaRPr>
          </a:p>
        </p:txBody>
      </p:sp>
      <p:sp>
        <p:nvSpPr>
          <p:cNvPr id="61442" name="AutoShape 3">
            <a:hlinkClick r:id="" action="ppaction://hlinkshowjump?jump=nextslide"/>
          </p:cNvPr>
          <p:cNvSpPr/>
          <p:nvPr/>
        </p:nvSpPr>
        <p:spPr>
          <a:xfrm>
            <a:off x="5105400" y="6416675"/>
            <a:ext cx="381000" cy="365125"/>
          </a:xfrm>
          <a:prstGeom prst="rightArrow">
            <a:avLst>
              <a:gd name="adj1" fmla="val 50000"/>
              <a:gd name="adj2" fmla="val 26082"/>
            </a:avLst>
          </a:prstGeom>
          <a:solidFill>
            <a:srgbClr val="DDDDDD"/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443" name="AutoShape 4">
            <a:hlinkClick r:id="" action="ppaction://hlinkshowjump?jump=previousslide"/>
          </p:cNvPr>
          <p:cNvSpPr/>
          <p:nvPr/>
        </p:nvSpPr>
        <p:spPr>
          <a:xfrm>
            <a:off x="3581400" y="6416675"/>
            <a:ext cx="381000" cy="365125"/>
          </a:xfrm>
          <a:prstGeom prst="leftArrow">
            <a:avLst>
              <a:gd name="adj1" fmla="val 50000"/>
              <a:gd name="adj2" fmla="val 26082"/>
            </a:avLst>
          </a:prstGeom>
          <a:solidFill>
            <a:srgbClr val="DDDDDD"/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444" name="AutoShape 5">
            <a:hlinkClick r:id="" action="ppaction://hlinkshowjump?jump=firstslide"/>
          </p:cNvPr>
          <p:cNvSpPr/>
          <p:nvPr/>
        </p:nvSpPr>
        <p:spPr>
          <a:xfrm>
            <a:off x="4305300" y="6400800"/>
            <a:ext cx="533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DDDDD"/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61445" name="Object 6"/>
          <p:cNvGraphicFramePr/>
          <p:nvPr/>
        </p:nvGraphicFramePr>
        <p:xfrm>
          <a:off x="2705100" y="2286000"/>
          <a:ext cx="3733800" cy="353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409950" imgH="3228975" progId="Paint.Picture">
                  <p:embed/>
                </p:oleObj>
              </mc:Choice>
              <mc:Fallback>
                <p:oleObj name="" r:id="rId1" imgW="3409950" imgH="32289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705100" y="2286000"/>
                        <a:ext cx="3733800" cy="3535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projctor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Rectangle 2"/>
          <p:cNvSpPr>
            <a:spLocks noGrp="1"/>
          </p:cNvSpPr>
          <p:nvPr>
            <p:ph type="title"/>
          </p:nvPr>
        </p:nvSpPr>
        <p:spPr>
          <a:xfrm>
            <a:off x="684213" y="333375"/>
            <a:ext cx="3600450" cy="1655763"/>
          </a:xfrm>
          <a:ln/>
        </p:spPr>
        <p:txBody>
          <a:bodyPr wrap="square" anchor="ctr"/>
          <a:p>
            <a:r>
              <a:rPr lang="zh-CN" altLang="en-US" sz="5400" dirty="0">
                <a:solidFill>
                  <a:srgbClr val="FF0000"/>
                </a:solidFill>
              </a:rPr>
              <a:t>整体把握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br>
              <a:rPr lang="zh-CN" altLang="en-US" dirty="0">
                <a:solidFill>
                  <a:srgbClr val="FF0000"/>
                </a:solidFill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2466" name="Rectangle 3"/>
          <p:cNvSpPr>
            <a:spLocks noGrp="1"/>
          </p:cNvSpPr>
          <p:nvPr>
            <p:ph idx="1"/>
          </p:nvPr>
        </p:nvSpPr>
        <p:spPr>
          <a:xfrm>
            <a:off x="468313" y="1412875"/>
            <a:ext cx="7847012" cy="4679950"/>
          </a:xfrm>
          <a:ln/>
        </p:spPr>
        <p:txBody>
          <a:bodyPr wrap="square" anchor="t"/>
          <a:p>
            <a:pPr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、闻一多先生前期和后期思想品格上的主要特点是什么？前后期有什么变化？又有什么共同的地方？</a:t>
            </a:r>
            <a:endParaRPr lang="zh-CN" altLang="en-US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２．采用了哪些表现手法？</a:t>
            </a:r>
            <a:endParaRPr lang="zh-CN" altLang="en-US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３、闻一多先生经历复杂，著作等身，可记述的事很多很多。作者选取了哪些材料来表现闻一多先生精神品格的？并说说这样选材的好处。</a:t>
            </a:r>
            <a:endParaRPr lang="zh-CN" altLang="en-US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1035050" y="765175"/>
            <a:ext cx="7208838" cy="987425"/>
          </a:xfrm>
          <a:ln/>
        </p:spPr>
        <p:txBody>
          <a:bodyPr anchor="ctr"/>
          <a:p>
            <a:pPr algn="l"/>
            <a:r>
              <a:rPr lang="zh-CN" altLang="en-US" sz="3600" b="1" dirty="0"/>
              <a:t>１闻一多前期和后期思想品格上各有什么特点？前后期有什么变化，又有什么共同的地方</a:t>
            </a:r>
            <a:r>
              <a:rPr lang="zh-CN" altLang="en-US" sz="3600" dirty="0"/>
              <a:t>？ </a:t>
            </a:r>
            <a:endParaRPr lang="zh-CN" altLang="en-US" sz="3600" dirty="0"/>
          </a:p>
        </p:txBody>
      </p:sp>
      <p:sp>
        <p:nvSpPr>
          <p:cNvPr id="67587" name="Rectangle 3"/>
          <p:cNvSpPr>
            <a:spLocks noGrp="1"/>
          </p:cNvSpPr>
          <p:nvPr>
            <p:ph idx="1"/>
          </p:nvPr>
        </p:nvSpPr>
        <p:spPr>
          <a:xfrm>
            <a:off x="5580063" y="2133600"/>
            <a:ext cx="1368425" cy="3600450"/>
          </a:xfrm>
          <a:ln/>
        </p:spPr>
        <p:txBody>
          <a:bodyPr wrap="square" anchor="t"/>
          <a:p>
            <a:pPr>
              <a:lnSpc>
                <a:spcPct val="80000"/>
              </a:lnSpc>
            </a:pPr>
            <a:endParaRPr lang="zh-CN" altLang="en-US" sz="2800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　</a:t>
            </a:r>
            <a:r>
              <a:rPr lang="zh-CN" altLang="en-US" sz="4000" b="1" dirty="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从学者到斗士</a:t>
            </a:r>
            <a:endParaRPr lang="zh-CN" altLang="en-US" sz="4000" b="1" dirty="0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7588" name="Rectangle 4"/>
          <p:cNvSpPr/>
          <p:nvPr/>
        </p:nvSpPr>
        <p:spPr>
          <a:xfrm>
            <a:off x="1116013" y="2349500"/>
            <a:ext cx="647700" cy="10668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前期</a:t>
            </a:r>
            <a:r>
              <a: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：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9" name="Rectangle 5"/>
          <p:cNvSpPr/>
          <p:nvPr/>
        </p:nvSpPr>
        <p:spPr>
          <a:xfrm>
            <a:off x="1763713" y="2276475"/>
            <a:ext cx="3816350" cy="180022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为探索救国救民的出路而潜心学术，取得累累硕果。</a:t>
            </a:r>
            <a:endParaRPr lang="zh-CN" altLang="en-US" sz="28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en-US" altLang="zh-CN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【</a:t>
            </a:r>
            <a:r>
              <a:rPr lang="zh-CN" alt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锲而不舍，沥尽心血</a:t>
            </a:r>
            <a:r>
              <a:rPr lang="en-US" altLang="zh-CN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】</a:t>
            </a:r>
            <a:endParaRPr lang="en-US" altLang="zh-CN" sz="2800" b="1" i="1" u="sng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7590" name="Rectangle 6"/>
          <p:cNvSpPr/>
          <p:nvPr/>
        </p:nvSpPr>
        <p:spPr>
          <a:xfrm>
            <a:off x="1116013" y="4221163"/>
            <a:ext cx="431800" cy="1570037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后期：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1" name="Rectangle 7"/>
          <p:cNvSpPr/>
          <p:nvPr/>
        </p:nvSpPr>
        <p:spPr>
          <a:xfrm>
            <a:off x="1692275" y="4365625"/>
            <a:ext cx="4032250" cy="180022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投身民主运动，做争取民主的战士，青年运动的领导人。</a:t>
            </a:r>
            <a:endParaRPr lang="zh-CN" altLang="en-US" sz="28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en-US" altLang="zh-CN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【</a:t>
            </a:r>
            <a:r>
              <a:rPr lang="zh-CN" alt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无所畏惧，视死如归</a:t>
            </a:r>
            <a:r>
              <a:rPr lang="en-US" altLang="zh-CN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】</a:t>
            </a:r>
            <a:endParaRPr lang="en-US" altLang="zh-CN" sz="2800" b="1" i="1" u="sng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7592" name="Rectangle 8"/>
          <p:cNvSpPr/>
          <p:nvPr/>
        </p:nvSpPr>
        <p:spPr>
          <a:xfrm>
            <a:off x="6877050" y="1844675"/>
            <a:ext cx="2266950" cy="37496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latin typeface="Times New Roman" panose="02020603050405020304" pitchFamily="18" charset="0"/>
              </a:rPr>
              <a:t>卓越的学者、</a:t>
            </a:r>
            <a:endParaRPr lang="zh-CN" altLang="en-US" sz="4000" b="1" dirty="0">
              <a:latin typeface="Times New Roman" panose="02020603050405020304" pitchFamily="18" charset="0"/>
            </a:endParaRPr>
          </a:p>
          <a:p>
            <a:r>
              <a:rPr lang="zh-CN" altLang="en-US" sz="4000" b="1" dirty="0">
                <a:latin typeface="Times New Roman" panose="02020603050405020304" pitchFamily="18" charset="0"/>
              </a:rPr>
              <a:t>言行一致的志士、伟大的爱国斗士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67593" name="AutoShape 9"/>
          <p:cNvSpPr/>
          <p:nvPr/>
        </p:nvSpPr>
        <p:spPr>
          <a:xfrm>
            <a:off x="5724525" y="2349500"/>
            <a:ext cx="296863" cy="3600450"/>
          </a:xfrm>
          <a:prstGeom prst="rightBrace">
            <a:avLst>
              <a:gd name="adj1" fmla="val 101013"/>
              <a:gd name="adj2" fmla="val 50000"/>
            </a:avLst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3497" name="Rectangle 10"/>
          <p:cNvSpPr/>
          <p:nvPr/>
        </p:nvSpPr>
        <p:spPr>
          <a:xfrm>
            <a:off x="0" y="6156325"/>
            <a:ext cx="78279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4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变化原因：对社会认识的变化</a:t>
            </a:r>
            <a:r>
              <a:rPr lang="en-US" altLang="zh-CN" sz="4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】</a:t>
            </a:r>
            <a:endParaRPr lang="en-US" altLang="zh-CN" sz="4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8" name="WordArt 13" descr="沙滩"/>
          <p:cNvSpPr>
            <a:spLocks noTextEdit="1"/>
          </p:cNvSpPr>
          <p:nvPr/>
        </p:nvSpPr>
        <p:spPr>
          <a:xfrm rot="5400000">
            <a:off x="8081963" y="5751513"/>
            <a:ext cx="1223962" cy="468312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C4B596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53882" dir="2699999" algn="ctr" rotWithShape="0">
                    <a:srgbClr val="CBCBCB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！</a:t>
            </a:r>
            <a:endParaRPr lang="zh-CN" altLang="en-US" sz="3600">
              <a:ln w="12700" cap="flat" cmpd="sng">
                <a:solidFill>
                  <a:srgbClr val="C4B596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53882" dir="2699999" algn="ctr" rotWithShape="0">
                  <a:srgbClr val="CBCBCB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charRg st="1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7587">
                                            <p:txEl>
                                              <p:charRg st="1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7587">
                                            <p:txEl>
                                              <p:charRg st="1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67588" grpId="0"/>
      <p:bldP spid="67589" grpId="0"/>
      <p:bldP spid="67590" grpId="0"/>
      <p:bldP spid="67591" grpId="0"/>
      <p:bldP spid="67592" grpId="0"/>
      <p:bldP spid="675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ext Box 2"/>
          <p:cNvSpPr txBox="1"/>
          <p:nvPr/>
        </p:nvSpPr>
        <p:spPr>
          <a:xfrm>
            <a:off x="0" y="260350"/>
            <a:ext cx="60928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臧克家生平及创作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3"/>
          <p:cNvSpPr txBox="1"/>
          <p:nvPr/>
        </p:nvSpPr>
        <p:spPr>
          <a:xfrm>
            <a:off x="323850" y="1052513"/>
            <a:ext cx="6264275" cy="50022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现代诗人，山东人</a:t>
            </a:r>
            <a:r>
              <a:rPr lang="en-US" altLang="zh-CN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1933</a:t>
            </a:r>
            <a:r>
              <a:rPr lang="zh-CN" altLang="en-US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年出版第一本诗集</a:t>
            </a:r>
            <a:r>
              <a:rPr lang="en-US" altLang="zh-CN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《</a:t>
            </a:r>
            <a:r>
              <a:rPr lang="zh-CN" altLang="en-US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烙印</a:t>
            </a:r>
            <a:r>
              <a:rPr lang="en-US" altLang="zh-CN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》</a:t>
            </a:r>
            <a:r>
              <a:rPr lang="zh-CN" altLang="en-US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，抗战时有</a:t>
            </a:r>
            <a:r>
              <a:rPr lang="en-US" altLang="zh-CN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《</a:t>
            </a:r>
            <a:r>
              <a:rPr lang="zh-CN" altLang="en-US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从军行</a:t>
            </a:r>
            <a:r>
              <a:rPr lang="en-US" altLang="zh-CN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》《</a:t>
            </a:r>
            <a:r>
              <a:rPr lang="zh-CN" altLang="en-US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泥淖nào集</a:t>
            </a:r>
            <a:r>
              <a:rPr lang="en-US" altLang="zh-CN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》</a:t>
            </a:r>
            <a:r>
              <a:rPr lang="zh-CN" altLang="en-US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等，以后出版了</a:t>
            </a:r>
            <a:r>
              <a:rPr lang="en-US" altLang="zh-CN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《</a:t>
            </a:r>
            <a:r>
              <a:rPr lang="zh-CN" altLang="en-US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泥土的歌</a:t>
            </a:r>
            <a:r>
              <a:rPr lang="en-US" altLang="zh-CN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》《</a:t>
            </a:r>
            <a:r>
              <a:rPr lang="zh-CN" altLang="en-US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十年诗集</a:t>
            </a:r>
            <a:r>
              <a:rPr lang="en-US" altLang="zh-CN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》</a:t>
            </a:r>
            <a:r>
              <a:rPr lang="zh-CN" altLang="en-US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等。抗战胜利后，写了许多揭露、批判国民党统治的政治讽刺诗。 </a:t>
            </a:r>
            <a:r>
              <a:rPr lang="en-US" altLang="zh-CN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1948</a:t>
            </a:r>
            <a:r>
              <a:rPr lang="zh-CN" altLang="en-US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年由于国民党的迫害，逃亡香港。</a:t>
            </a:r>
            <a:r>
              <a:rPr lang="en-US" altLang="zh-CN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1949</a:t>
            </a:r>
            <a:r>
              <a:rPr lang="zh-CN" altLang="en-US" sz="3200" b="1" dirty="0">
                <a:latin typeface="华文隶书" panose="02010800040101010101" pitchFamily="2" charset="-122"/>
                <a:ea typeface="新宋体" panose="02010609030101010101" pitchFamily="49" charset="-122"/>
              </a:rPr>
              <a:t>年回到解放后的北平。建国后，任全国政协委员等。</a:t>
            </a:r>
            <a:endParaRPr lang="zh-CN" altLang="en-US" sz="3200" b="1" dirty="0">
              <a:latin typeface="华文隶书" panose="02010800040101010101" pitchFamily="2" charset="-122"/>
              <a:ea typeface="新宋体" panose="02010609030101010101" pitchFamily="49" charset="-122"/>
            </a:endParaRPr>
          </a:p>
        </p:txBody>
      </p:sp>
      <p:pic>
        <p:nvPicPr>
          <p:cNvPr id="41988" name="Picture 4" descr="W020040206365354671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688" y="549275"/>
            <a:ext cx="2303462" cy="332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9" name="Rectangle 5"/>
          <p:cNvSpPr/>
          <p:nvPr/>
        </p:nvSpPr>
        <p:spPr>
          <a:xfrm>
            <a:off x="6877050" y="4044950"/>
            <a:ext cx="1560513" cy="641350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臧克家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Rectangle 6"/>
          <p:cNvSpPr/>
          <p:nvPr/>
        </p:nvSpPr>
        <p:spPr>
          <a:xfrm>
            <a:off x="6516688" y="4868863"/>
            <a:ext cx="21145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</a:rPr>
              <a:t>1905─2004)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9" grpId="0"/>
      <p:bldP spid="4199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Text Box 2"/>
          <p:cNvSpPr txBox="1"/>
          <p:nvPr/>
        </p:nvSpPr>
        <p:spPr>
          <a:xfrm>
            <a:off x="609600" y="1600200"/>
            <a:ext cx="7994650" cy="3749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第一部分对闻一多先生的</a:t>
            </a:r>
            <a:r>
              <a:rPr lang="zh-CN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叙述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中，穿插了生动细致的</a:t>
            </a:r>
            <a:r>
              <a:rPr lang="zh-CN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描写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试用横线画出来并加以分析，说说体现了他哪些精神和品格。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4" name="Rectangle 3"/>
          <p:cNvSpPr/>
          <p:nvPr/>
        </p:nvSpPr>
        <p:spPr>
          <a:xfrm>
            <a:off x="1116013" y="627063"/>
            <a:ext cx="6299200" cy="701675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２．采用了哪些表现手法？</a:t>
            </a:r>
            <a:endParaRPr lang="zh-CN" altLang="en-US" sz="40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Text Box 2"/>
          <p:cNvSpPr txBox="1"/>
          <p:nvPr/>
        </p:nvSpPr>
        <p:spPr>
          <a:xfrm>
            <a:off x="250825" y="836613"/>
            <a:ext cx="8305800" cy="457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1.</a:t>
            </a:r>
            <a:r>
              <a:rPr lang="en-US" altLang="zh-CN" sz="2800" b="1" dirty="0">
                <a:latin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</a:rPr>
              <a:t>他想吃尽、消化尽我们中华民族几千年的文化史</a:t>
            </a:r>
            <a:r>
              <a:rPr lang="zh-CN" altLang="en-US" sz="2800" b="1" dirty="0">
                <a:latin typeface="Times New Roman" panose="02020603050405020304" pitchFamily="18" charset="0"/>
              </a:rPr>
              <a:t>”</a:t>
            </a:r>
            <a:r>
              <a:rPr lang="zh-CN" altLang="en-US" sz="2800" b="1" dirty="0">
                <a:latin typeface="宋体" panose="02010600030101010101" pitchFamily="2" charset="-122"/>
              </a:rPr>
              <a:t>，</a:t>
            </a:r>
            <a:r>
              <a:rPr lang="zh-CN" altLang="en-US" sz="2800" b="1" dirty="0">
                <a:latin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</a:rPr>
              <a:t>他要给我们衰微的民族开一剂救济的文化药方</a:t>
            </a:r>
            <a:r>
              <a:rPr lang="zh-CN" altLang="en-US" sz="2800" b="1" dirty="0">
                <a:latin typeface="Times New Roman" panose="02020603050405020304" pitchFamily="18" charset="0"/>
              </a:rPr>
              <a:t>”</a:t>
            </a:r>
            <a:br>
              <a:rPr lang="zh-CN" altLang="en-US" sz="2800" b="1" dirty="0">
                <a:latin typeface="宋体" panose="02010600030101010101" pitchFamily="2" charset="-122"/>
              </a:rPr>
            </a:b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2.</a:t>
            </a:r>
            <a:r>
              <a:rPr lang="en-US" altLang="zh-CN" sz="2800" b="1" dirty="0">
                <a:latin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</a:rPr>
              <a:t>目不窥园，足不下楼</a:t>
            </a:r>
            <a:r>
              <a:rPr lang="zh-CN" altLang="en-US" sz="2800" b="1" dirty="0">
                <a:latin typeface="Times New Roman" panose="02020603050405020304" pitchFamily="18" charset="0"/>
              </a:rPr>
              <a:t>”</a:t>
            </a:r>
            <a:r>
              <a:rPr lang="zh-CN" altLang="en-US" sz="2800" b="1" dirty="0">
                <a:latin typeface="宋体" panose="02010600030101010101" pitchFamily="2" charset="-122"/>
              </a:rPr>
              <a:t>，</a:t>
            </a:r>
            <a:r>
              <a:rPr lang="zh-CN" altLang="en-US" sz="2800" b="1" dirty="0">
                <a:latin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</a:rPr>
              <a:t>头发零乱</a:t>
            </a:r>
            <a:r>
              <a:rPr lang="zh-CN" altLang="en-US" sz="2800" b="1" dirty="0">
                <a:latin typeface="Times New Roman" panose="02020603050405020304" pitchFamily="18" charset="0"/>
              </a:rPr>
              <a:t>”“</a:t>
            </a:r>
            <a:r>
              <a:rPr lang="zh-CN" altLang="en-US" sz="2800" b="1" dirty="0">
                <a:latin typeface="宋体" panose="02010600030101010101" pitchFamily="2" charset="-122"/>
              </a:rPr>
              <a:t>睡得很少</a:t>
            </a:r>
            <a:r>
              <a:rPr lang="zh-CN" altLang="en-US" sz="2800" b="1" dirty="0">
                <a:latin typeface="Times New Roman" panose="02020603050405020304" pitchFamily="18" charset="0"/>
              </a:rPr>
              <a:t>”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3.</a:t>
            </a:r>
            <a:r>
              <a:rPr lang="en-US" altLang="zh-CN" sz="2800" b="1" dirty="0">
                <a:latin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</a:rPr>
              <a:t>一个又一个大的四方竹纸本子，写满了密密麻麻的小楷，如群蚁排衙</a:t>
            </a:r>
            <a:r>
              <a:rPr lang="zh-CN" altLang="en-US" sz="2800" b="1" dirty="0">
                <a:latin typeface="Times New Roman" panose="02020603050405020304" pitchFamily="18" charset="0"/>
              </a:rPr>
              <a:t>”</a:t>
            </a:r>
            <a:endParaRPr lang="zh-CN" altLang="en-US" sz="2800" b="1" dirty="0">
              <a:solidFill>
                <a:srgbClr val="D60093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     </a:t>
            </a:r>
            <a:endParaRPr lang="zh-CN" altLang="en-US" sz="2800" b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69635" name="Text Box 3"/>
          <p:cNvSpPr txBox="1"/>
          <p:nvPr/>
        </p:nvSpPr>
        <p:spPr>
          <a:xfrm>
            <a:off x="0" y="1989138"/>
            <a:ext cx="91440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3200" b="1" i="1" dirty="0">
                <a:solidFill>
                  <a:srgbClr val="0000FF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3200" b="1" i="1" dirty="0">
                <a:solidFill>
                  <a:srgbClr val="0000FF"/>
                </a:solidFill>
                <a:latin typeface="宋体" panose="02010600030101010101" pitchFamily="2" charset="-122"/>
              </a:rPr>
              <a:t>突出了闻先生的研究学问，目的是在于救国</a:t>
            </a:r>
            <a:endParaRPr lang="zh-CN" altLang="en-US" sz="3200" b="1" i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9636" name="Text Box 4"/>
          <p:cNvSpPr txBox="1"/>
          <p:nvPr/>
        </p:nvSpPr>
        <p:spPr>
          <a:xfrm>
            <a:off x="539750" y="3213100"/>
            <a:ext cx="79248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3200" b="1" i="1" dirty="0">
                <a:solidFill>
                  <a:srgbClr val="0000FF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3200" b="1" i="1" dirty="0">
                <a:solidFill>
                  <a:srgbClr val="0000FF"/>
                </a:solidFill>
                <a:latin typeface="宋体" panose="02010600030101010101" pitchFamily="2" charset="-122"/>
              </a:rPr>
              <a:t>这些细节，表现了闻先生的刻苦精神。</a:t>
            </a:r>
            <a:endParaRPr lang="zh-CN" altLang="en-US" sz="3200" b="1" i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9637" name="Text Box 5"/>
          <p:cNvSpPr txBox="1"/>
          <p:nvPr/>
        </p:nvSpPr>
        <p:spPr>
          <a:xfrm>
            <a:off x="354013" y="5033963"/>
            <a:ext cx="843597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3200" b="1" i="1" dirty="0">
                <a:solidFill>
                  <a:srgbClr val="0000FF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3200" b="1" i="1" dirty="0">
                <a:solidFill>
                  <a:srgbClr val="0000FF"/>
                </a:solidFill>
                <a:latin typeface="宋体" panose="02010600030101010101" pitchFamily="2" charset="-122"/>
              </a:rPr>
              <a:t>表现出闻一多先生一丝不苟的严谨态度。</a:t>
            </a:r>
            <a:endParaRPr lang="zh-CN" altLang="en-US" sz="3200" b="1" i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5541" name="Text Box 6"/>
          <p:cNvSpPr txBox="1"/>
          <p:nvPr/>
        </p:nvSpPr>
        <p:spPr>
          <a:xfrm>
            <a:off x="0" y="188913"/>
            <a:ext cx="846455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Tahoma" panose="020B0604030504040204" pitchFamily="34" charset="0"/>
                <a:ea typeface="黑体" panose="02010600030101010101" pitchFamily="49" charset="-122"/>
              </a:rPr>
              <a:t>                 </a:t>
            </a:r>
            <a:r>
              <a:rPr lang="zh-CN" altLang="en-US" sz="3600" b="1" dirty="0">
                <a:solidFill>
                  <a:schemeClr val="tx2"/>
                </a:solidFill>
                <a:latin typeface="Tahoma" panose="020B0604030504040204" pitchFamily="34" charset="0"/>
                <a:ea typeface="黑体" panose="02010600030101010101" pitchFamily="49" charset="-122"/>
              </a:rPr>
              <a:t>分析下列描写的作用</a:t>
            </a:r>
            <a:endParaRPr lang="zh-CN" altLang="en-US" sz="3600" b="1" dirty="0">
              <a:solidFill>
                <a:schemeClr val="tx2"/>
              </a:solidFill>
              <a:latin typeface="Tahoma" panose="020B0604030504040204" pitchFamily="34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/>
      <p:bldP spid="69636" grpId="0"/>
      <p:bldP spid="696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</a:rPr>
              <a:t>这篇文章在叙述中穿插了</a:t>
            </a:r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</a:rPr>
              <a:t>形象的描写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</a:rPr>
              <a:t>，找出来并赏析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idx="1"/>
          </p:nvPr>
        </p:nvSpPr>
        <p:spPr>
          <a:xfrm>
            <a:off x="685800" y="2209800"/>
            <a:ext cx="8134350" cy="3886200"/>
          </a:xfrm>
          <a:ln/>
        </p:spPr>
        <p:txBody>
          <a:bodyPr wrap="square" anchor="t"/>
          <a:p>
            <a:pPr>
              <a:lnSpc>
                <a:spcPct val="90000"/>
              </a:lnSpc>
            </a:pP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头发零乱、昂首挺胸、长须飘飘</a:t>
            </a:r>
            <a:r>
              <a:rPr lang="en-US" altLang="zh-CN" sz="3600" b="1" dirty="0">
                <a:latin typeface="Lucida Sans Unicode" panose="020B0602030504020204" pitchFamily="34" charset="0"/>
                <a:ea typeface="隶书" panose="02010509060101010101" pitchFamily="49" charset="-122"/>
              </a:rPr>
              <a:t>……</a:t>
            </a:r>
            <a:endParaRPr lang="en-US" altLang="zh-CN" sz="36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一个又一个大的四方竹纸本子，写满了密密麻麻的小楷，如群蚁排衙。</a:t>
            </a:r>
            <a:endParaRPr lang="zh-CN" altLang="en-US" sz="36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4000" b="1" i="1" dirty="0">
              <a:solidFill>
                <a:srgbClr val="99FF33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4000" b="1" i="1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作用：使他的精神、品格、作风历历在目，触手可及。 </a:t>
            </a:r>
            <a:endParaRPr lang="zh-CN" altLang="en-US" sz="4000" b="1" i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charRg st="17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charRg st="17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charRg st="5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charRg st="50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Rectangle 2"/>
          <p:cNvSpPr>
            <a:spLocks noGrp="1"/>
          </p:cNvSpPr>
          <p:nvPr>
            <p:ph type="title"/>
          </p:nvPr>
        </p:nvSpPr>
        <p:spPr>
          <a:xfrm>
            <a:off x="685800" y="404813"/>
            <a:ext cx="8458200" cy="2185987"/>
          </a:xfrm>
          <a:ln/>
        </p:spPr>
        <p:txBody>
          <a:bodyPr anchor="ctr"/>
          <a:p>
            <a:pPr algn="l"/>
            <a:r>
              <a:rPr lang="zh-CN" altLang="en-US" sz="3200" dirty="0"/>
              <a:t>       </a:t>
            </a:r>
            <a:r>
              <a:rPr lang="zh-CN" altLang="en-US" sz="3200" b="1" dirty="0">
                <a:latin typeface="隶书" panose="02010509060101010101" pitchFamily="49" charset="-122"/>
              </a:rPr>
              <a:t>作者使用了许多四字语（特别是成语）以及整齐的对偶句。使文章读起来，琅琅上口，铿锵有力，富于音乐美。 请举出几个例子。</a:t>
            </a:r>
            <a:endParaRPr lang="zh-CN" altLang="en-US" sz="3200" b="1" dirty="0">
              <a:latin typeface="隶书" panose="02010509060101010101" pitchFamily="49" charset="-122"/>
            </a:endParaRPr>
          </a:p>
        </p:txBody>
      </p:sp>
      <p:sp>
        <p:nvSpPr>
          <p:cNvPr id="71683" name="Rectangle 3"/>
          <p:cNvSpPr>
            <a:spLocks noGrp="1"/>
          </p:cNvSpPr>
          <p:nvPr>
            <p:ph idx="1"/>
          </p:nvPr>
        </p:nvSpPr>
        <p:spPr>
          <a:xfrm>
            <a:off x="2771775" y="2205038"/>
            <a:ext cx="6121400" cy="4292600"/>
          </a:xfrm>
          <a:ln/>
        </p:spPr>
        <p:txBody>
          <a:bodyPr anchor="t"/>
          <a:p>
            <a:pPr algn="ctr">
              <a:lnSpc>
                <a:spcPct val="80000"/>
              </a:lnSpc>
              <a:buNone/>
            </a:pPr>
            <a:r>
              <a:rPr lang="zh-CN" altLang="en-US" sz="4400" b="1" dirty="0">
                <a:solidFill>
                  <a:srgbClr val="FF0000"/>
                </a:solidFill>
                <a:ea typeface="隶书" panose="02010509060101010101" pitchFamily="49" charset="-122"/>
              </a:rPr>
              <a:t>目不窥园　足不下楼</a:t>
            </a:r>
            <a:endParaRPr lang="zh-CN" altLang="en-US" sz="4400" b="1" dirty="0">
              <a:solidFill>
                <a:srgbClr val="FF0000"/>
              </a:solidFill>
              <a:ea typeface="隶书" panose="02010509060101010101" pitchFamily="49" charset="-122"/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4400" b="1" dirty="0">
                <a:solidFill>
                  <a:srgbClr val="FF0000"/>
                </a:solidFill>
                <a:ea typeface="隶书" panose="02010509060101010101" pitchFamily="49" charset="-122"/>
              </a:rPr>
              <a:t>兀兀穷年　沥尽心血</a:t>
            </a:r>
            <a:endParaRPr lang="zh-CN" altLang="en-US" sz="4400" b="1" dirty="0">
              <a:solidFill>
                <a:srgbClr val="FF0000"/>
              </a:solidFill>
              <a:ea typeface="隶书" panose="02010509060101010101" pitchFamily="49" charset="-122"/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4400" b="1" dirty="0">
                <a:solidFill>
                  <a:srgbClr val="FF0000"/>
                </a:solidFill>
                <a:ea typeface="隶书" panose="02010509060101010101" pitchFamily="49" charset="-122"/>
              </a:rPr>
              <a:t>潜心贯注　心会神凝</a:t>
            </a:r>
            <a:endParaRPr lang="zh-CN" altLang="en-US" sz="4400" b="1" dirty="0">
              <a:solidFill>
                <a:srgbClr val="FF0000"/>
              </a:solidFill>
              <a:ea typeface="隶书" panose="02010509060101010101" pitchFamily="49" charset="-122"/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4400" b="1" dirty="0">
                <a:solidFill>
                  <a:srgbClr val="FF0000"/>
                </a:solidFill>
                <a:ea typeface="隶书" panose="02010509060101010101" pitchFamily="49" charset="-122"/>
              </a:rPr>
              <a:t>仰之弥高　钻之弥坚</a:t>
            </a:r>
            <a:endParaRPr lang="zh-CN" altLang="en-US" sz="4400" b="1" dirty="0">
              <a:solidFill>
                <a:srgbClr val="FF0000"/>
              </a:solidFill>
              <a:ea typeface="隶书" panose="02010509060101010101" pitchFamily="49" charset="-122"/>
            </a:endParaRPr>
          </a:p>
          <a:p>
            <a:pPr algn="ctr">
              <a:lnSpc>
                <a:spcPct val="80000"/>
              </a:lnSpc>
              <a:buNone/>
            </a:pPr>
            <a:r>
              <a:rPr lang="zh-CN" altLang="en-US" sz="4400" b="1" dirty="0">
                <a:solidFill>
                  <a:srgbClr val="FF0000"/>
                </a:solidFill>
                <a:ea typeface="隶书" panose="02010509060101010101" pitchFamily="49" charset="-122"/>
              </a:rPr>
              <a:t>迥乎不同　一反既往</a:t>
            </a:r>
            <a:endParaRPr lang="zh-CN" altLang="en-US" sz="4400" b="1" dirty="0">
              <a:solidFill>
                <a:srgbClr val="FF0000"/>
              </a:solidFill>
              <a:ea typeface="隶书" panose="02010509060101010101" pitchFamily="49" charset="-122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altLang="zh-CN" sz="6000" b="1" dirty="0">
                <a:solidFill>
                  <a:srgbClr val="66FF33"/>
                </a:solidFill>
                <a:ea typeface="隶书" panose="02010509060101010101" pitchFamily="49" charset="-122"/>
              </a:rPr>
              <a:t>……</a:t>
            </a:r>
            <a:endParaRPr lang="en-US" altLang="zh-CN" sz="6000" b="1" dirty="0">
              <a:solidFill>
                <a:srgbClr val="66FF33"/>
              </a:solidFill>
              <a:ea typeface="隶书" panose="02010509060101010101" pitchFamily="49" charset="-122"/>
            </a:endParaRPr>
          </a:p>
        </p:txBody>
      </p:sp>
      <p:pic>
        <p:nvPicPr>
          <p:cNvPr id="71685" name="Picture 5" descr="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4343400"/>
            <a:ext cx="1970087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1" name="WordArt 6"/>
          <p:cNvSpPr>
            <a:spLocks noTextEdit="1"/>
          </p:cNvSpPr>
          <p:nvPr/>
        </p:nvSpPr>
        <p:spPr>
          <a:xfrm>
            <a:off x="539750" y="2852738"/>
            <a:ext cx="2236788" cy="11572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读一读</a:t>
            </a:r>
            <a:endParaRPr lang="zh-CN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1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charRg st="1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2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charRg st="2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4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charRg st="4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5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charRg st="5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Rectangle 2"/>
          <p:cNvSpPr>
            <a:spLocks noGrp="1"/>
          </p:cNvSpPr>
          <p:nvPr>
            <p:ph type="title"/>
          </p:nvPr>
        </p:nvSpPr>
        <p:spPr>
          <a:xfrm>
            <a:off x="901700" y="914400"/>
            <a:ext cx="7340600" cy="838200"/>
          </a:xfrm>
          <a:ln/>
        </p:spPr>
        <p:txBody>
          <a:bodyPr wrap="square" anchor="ctr"/>
          <a:p>
            <a:pPr algn="l"/>
            <a:r>
              <a:rPr lang="zh-CN" altLang="en-US" sz="4800" b="1" i="1" dirty="0">
                <a:solidFill>
                  <a:srgbClr val="66FF33"/>
                </a:solidFill>
              </a:rPr>
              <a:t>对偶句：</a:t>
            </a:r>
            <a:endParaRPr lang="zh-CN" altLang="en-US" sz="4800" b="1" i="1" dirty="0">
              <a:solidFill>
                <a:srgbClr val="66FF33"/>
              </a:solidFill>
            </a:endParaRPr>
          </a:p>
        </p:txBody>
      </p:sp>
      <p:sp>
        <p:nvSpPr>
          <p:cNvPr id="72707" name="Rectangle 3"/>
          <p:cNvSpPr>
            <a:spLocks noGrp="1"/>
          </p:cNvSpPr>
          <p:nvPr>
            <p:ph idx="1"/>
          </p:nvPr>
        </p:nvSpPr>
        <p:spPr>
          <a:xfrm>
            <a:off x="539750" y="1989138"/>
            <a:ext cx="8134350" cy="4114800"/>
          </a:xfrm>
          <a:ln/>
        </p:spPr>
        <p:txBody>
          <a:bodyPr wrap="square" anchor="t"/>
          <a:p>
            <a:pPr marL="609600" indent="-609600">
              <a:buAutoNum type="arabicPeriod"/>
            </a:pPr>
            <a:r>
              <a:rPr lang="zh-CN" altLang="en-US" sz="36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人家说了再做，我是做了再说。</a:t>
            </a:r>
            <a:endParaRPr lang="zh-CN" altLang="en-US" sz="3600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609600" indent="-609600">
              <a:buAutoNum type="arabicPeriod"/>
            </a:pPr>
            <a:r>
              <a:rPr lang="zh-CN" altLang="en-US" sz="36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目不窥园，足不下楼。</a:t>
            </a:r>
            <a:endParaRPr lang="zh-CN" altLang="en-US" sz="3600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609600" indent="-609600">
              <a:buAutoNum type="arabicPeriod"/>
            </a:pPr>
            <a:r>
              <a:rPr lang="zh-CN" altLang="en-US" sz="36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不动不响，无声无闻 。</a:t>
            </a:r>
            <a:endParaRPr lang="zh-CN" altLang="en-US" sz="3600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609600" indent="-609600">
              <a:buAutoNum type="arabicPeriod"/>
            </a:pPr>
            <a:r>
              <a:rPr lang="zh-CN" altLang="en-US" sz="36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动人心，鼓壮志。</a:t>
            </a:r>
            <a:endParaRPr lang="zh-CN" altLang="en-US" sz="3600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609600" indent="-609600">
              <a:buAutoNum type="arabicPeriod"/>
            </a:pPr>
            <a:r>
              <a:rPr lang="zh-CN" altLang="en-US" sz="36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气冲斗牛，声震天地。</a:t>
            </a:r>
            <a:endParaRPr lang="zh-CN" altLang="en-US" sz="3600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609600" indent="-609600">
              <a:buAutoNum type="arabicPeriod"/>
            </a:pPr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他，是口的巨人。他，是行的高标。</a:t>
            </a:r>
            <a:endParaRPr lang="zh-CN" altLang="en-US" sz="36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1204" name="WordArt 4"/>
          <p:cNvSpPr>
            <a:spLocks noTextEdit="1"/>
          </p:cNvSpPr>
          <p:nvPr/>
        </p:nvSpPr>
        <p:spPr>
          <a:xfrm>
            <a:off x="5940425" y="3429000"/>
            <a:ext cx="2808288" cy="1157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读一读</a:t>
            </a:r>
            <a:endParaRPr lang="zh-CN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8612" name="Picture 5" descr="9的副本的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533400"/>
            <a:ext cx="154305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charRg st="1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charRg st="15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charRg st="26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charRg st="26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charRg st="38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charRg st="38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charRg st="4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charRg st="47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charRg st="5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charRg st="58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496300" cy="6065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66"/>
                </a:solidFill>
                <a:latin typeface="方正姚体" pitchFamily="2" charset="-122"/>
                <a:ea typeface="方正姚体" pitchFamily="2" charset="-122"/>
              </a:rPr>
              <a:t> 小结：</a:t>
            </a:r>
            <a:r>
              <a:rPr lang="zh-CN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</a:rPr>
              <a:t>语言生动形象，富于感情和诗意：</a:t>
            </a:r>
            <a:endParaRPr lang="zh-CN" altLang="en-US" sz="3600" b="1" dirty="0">
              <a:solidFill>
                <a:srgbClr val="FF0066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zh-CN" altLang="en-US" sz="3600" b="1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3600" b="1" dirty="0"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3600" b="1" dirty="0">
                <a:latin typeface="方正姚体" pitchFamily="2" charset="-122"/>
                <a:ea typeface="方正姚体" pitchFamily="2" charset="-122"/>
              </a:rPr>
              <a:t>、有记叙、描写、抒情、议论。</a:t>
            </a:r>
            <a:endParaRPr lang="zh-CN" altLang="en-US" sz="3600" b="1" dirty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dirty="0">
                <a:latin typeface="方正姚体" pitchFamily="2" charset="-122"/>
                <a:ea typeface="黑体" panose="02010600030101010101" pitchFamily="49" charset="-122"/>
              </a:rPr>
              <a:t>【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夹叙夹议的作用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：使文章的结构严谨，而且形成了一种旋律，一种气势，加强了文章的感染力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。</a:t>
            </a:r>
            <a:r>
              <a:rPr lang="en-US" altLang="zh-CN" dirty="0">
                <a:latin typeface="Times New Roman" panose="02020603050405020304" pitchFamily="18" charset="0"/>
                <a:ea typeface="黑体" panose="02010600030101010101" pitchFamily="49" charset="-122"/>
              </a:rPr>
              <a:t>】</a:t>
            </a:r>
            <a:endParaRPr lang="en-US" altLang="zh-CN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0030101010101" pitchFamily="49" charset="-122"/>
              </a:rPr>
              <a:t>叙述、描写抒情化：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0030101010101" pitchFamily="49" charset="-122"/>
              </a:rPr>
              <a:t>作者带着对恩师的敬佩之情和对好友的赞美之情写作，能把平常的句子变得不平常</a:t>
            </a: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0030101010101" pitchFamily="49" charset="-122"/>
              </a:rPr>
              <a:t>。</a:t>
            </a:r>
            <a:endParaRPr lang="zh-CN" altLang="en-US" sz="3600" b="1" dirty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3600" b="1" dirty="0">
                <a:latin typeface="方正姚体" pitchFamily="2" charset="-122"/>
                <a:ea typeface="方正姚体" pitchFamily="2" charset="-122"/>
              </a:rPr>
              <a:t>2</a:t>
            </a:r>
            <a:r>
              <a:rPr lang="zh-CN" altLang="en-US" sz="3600" b="1" dirty="0">
                <a:latin typeface="方正姚体" pitchFamily="2" charset="-122"/>
                <a:ea typeface="方正姚体" pitchFamily="2" charset="-122"/>
              </a:rPr>
              <a:t>、运用成语或四字短语：</a:t>
            </a:r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使结构整齐，  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     有节奏感。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zh-CN" altLang="en-US" sz="3600" b="1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3600" b="1" dirty="0">
                <a:latin typeface="方正姚体" pitchFamily="2" charset="-122"/>
                <a:ea typeface="方正姚体" pitchFamily="2" charset="-122"/>
              </a:rPr>
              <a:t>3</a:t>
            </a:r>
            <a:r>
              <a:rPr lang="zh-CN" altLang="en-US" sz="3600" b="1" dirty="0">
                <a:latin typeface="方正姚体" pitchFamily="2" charset="-122"/>
                <a:ea typeface="方正姚体" pitchFamily="2" charset="-122"/>
              </a:rPr>
              <a:t>、运用对句：</a:t>
            </a:r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读起来琅琅上口，铿锵有 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     力，富于音乐美</a:t>
            </a:r>
            <a:r>
              <a:rPr lang="zh-CN" altLang="en-US" sz="3600" dirty="0">
                <a:latin typeface="方正姚体" pitchFamily="2" charset="-122"/>
                <a:ea typeface="方正姚体" pitchFamily="2" charset="-122"/>
              </a:rPr>
              <a:t>。</a:t>
            </a:r>
            <a:endParaRPr lang="zh-CN" altLang="en-US" sz="3600" dirty="0">
              <a:latin typeface="方正姚体" pitchFamily="2" charset="-122"/>
              <a:ea typeface="方正姚体" pitchFamily="2" charset="-122"/>
            </a:endParaRPr>
          </a:p>
          <a:p>
            <a:endParaRPr lang="zh-CN" altLang="en-US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Text Box 2"/>
          <p:cNvSpPr txBox="1"/>
          <p:nvPr/>
        </p:nvSpPr>
        <p:spPr>
          <a:xfrm>
            <a:off x="755650" y="2492375"/>
            <a:ext cx="7632700" cy="2101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使文章的结构严谨，而且形成了一种旋律，一种气势，加强了文章的感染力。</a:t>
            </a:r>
            <a:endParaRPr lang="en-US" altLang="zh-CN" sz="4400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70658" name="Rectangle 3"/>
          <p:cNvSpPr/>
          <p:nvPr/>
        </p:nvSpPr>
        <p:spPr>
          <a:xfrm>
            <a:off x="323850" y="476250"/>
            <a:ext cx="5976938" cy="10080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夹叙夹议的作用</a:t>
            </a:r>
            <a:endParaRPr lang="en-US" altLang="zh-CN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Text Box 2"/>
          <p:cNvSpPr txBox="1"/>
          <p:nvPr/>
        </p:nvSpPr>
        <p:spPr>
          <a:xfrm>
            <a:off x="0" y="457200"/>
            <a:ext cx="18288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三本书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66FF33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（学者）</a:t>
            </a:r>
            <a:endParaRPr lang="zh-CN" altLang="en-US" sz="3200" b="1" dirty="0">
              <a:solidFill>
                <a:srgbClr val="66FF33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sp>
        <p:nvSpPr>
          <p:cNvPr id="74755" name="Text Box 3"/>
          <p:cNvSpPr txBox="1"/>
          <p:nvPr/>
        </p:nvSpPr>
        <p:spPr>
          <a:xfrm>
            <a:off x="0" y="2636838"/>
            <a:ext cx="18288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三件事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66FF33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（革命家</a:t>
            </a:r>
            <a:r>
              <a:rPr lang="zh-CN" alt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）</a:t>
            </a:r>
            <a:endParaRPr lang="zh-CN" altLang="en-US" sz="3200" dirty="0">
              <a:solidFill>
                <a:srgbClr val="3333FF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sp>
        <p:nvSpPr>
          <p:cNvPr id="74756" name="Text Box 4"/>
          <p:cNvSpPr txBox="1"/>
          <p:nvPr/>
        </p:nvSpPr>
        <p:spPr>
          <a:xfrm>
            <a:off x="1619250" y="0"/>
            <a:ext cx="4465638" cy="192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4000" b="1" dirty="0">
                <a:solidFill>
                  <a:srgbClr val="66FF33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《</a:t>
            </a:r>
            <a:r>
              <a:rPr lang="zh-CN" altLang="en-US" sz="4000" b="1" dirty="0">
                <a:solidFill>
                  <a:srgbClr val="66FF33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唐诗杂论</a:t>
            </a:r>
            <a:r>
              <a:rPr lang="en-US" altLang="zh-CN" sz="4000" b="1" dirty="0">
                <a:solidFill>
                  <a:srgbClr val="66FF33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》</a:t>
            </a:r>
            <a:endParaRPr lang="en-US" altLang="zh-CN" sz="4000" b="1" dirty="0">
              <a:solidFill>
                <a:srgbClr val="66FF33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algn="ctr"/>
            <a:r>
              <a:rPr lang="en-US" altLang="zh-CN" sz="4000" b="1" dirty="0">
                <a:solidFill>
                  <a:srgbClr val="66FF33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《</a:t>
            </a:r>
            <a:r>
              <a:rPr lang="zh-CN" altLang="en-US" sz="4000" b="1" dirty="0">
                <a:solidFill>
                  <a:srgbClr val="66FF33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楚辞校补</a:t>
            </a:r>
            <a:r>
              <a:rPr lang="en-US" altLang="zh-CN" sz="4000" b="1" dirty="0">
                <a:solidFill>
                  <a:srgbClr val="66FF33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》</a:t>
            </a:r>
            <a:endParaRPr lang="en-US" altLang="zh-CN" sz="4000" b="1" dirty="0">
              <a:solidFill>
                <a:srgbClr val="66FF33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algn="ctr"/>
            <a:r>
              <a:rPr lang="en-US" altLang="zh-CN" sz="4000" b="1" dirty="0">
                <a:solidFill>
                  <a:srgbClr val="66FF33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《</a:t>
            </a:r>
            <a:r>
              <a:rPr lang="zh-CN" altLang="en-US" sz="4000" b="1" dirty="0">
                <a:solidFill>
                  <a:srgbClr val="66FF33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古典新义</a:t>
            </a:r>
            <a:r>
              <a:rPr lang="en-US" altLang="zh-CN" sz="4000" b="1" dirty="0">
                <a:solidFill>
                  <a:srgbClr val="66FF33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》</a:t>
            </a:r>
            <a:endParaRPr lang="en-US" altLang="zh-CN" sz="4000" b="1" dirty="0">
              <a:solidFill>
                <a:srgbClr val="66FF33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74757" name="Text Box 5"/>
          <p:cNvSpPr txBox="1"/>
          <p:nvPr/>
        </p:nvSpPr>
        <p:spPr>
          <a:xfrm>
            <a:off x="1835150" y="2276475"/>
            <a:ext cx="3657600" cy="192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40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起稿政治传单</a:t>
            </a:r>
            <a:endParaRPr lang="zh-CN" altLang="en-US" sz="40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algn="ctr"/>
            <a:r>
              <a:rPr lang="zh-CN" altLang="en-US" sz="40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群众大会演说</a:t>
            </a:r>
            <a:endParaRPr lang="zh-CN" altLang="en-US" sz="40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algn="ctr"/>
            <a:r>
              <a:rPr lang="zh-CN" altLang="en-US" sz="40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参加示威游行</a:t>
            </a:r>
            <a:endParaRPr lang="zh-CN" altLang="en-US" sz="40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74758" name="AutoShape 6"/>
          <p:cNvSpPr/>
          <p:nvPr/>
        </p:nvSpPr>
        <p:spPr>
          <a:xfrm>
            <a:off x="1600200" y="228600"/>
            <a:ext cx="228600" cy="1676400"/>
          </a:xfrm>
          <a:prstGeom prst="leftBrace">
            <a:avLst>
              <a:gd name="adj1" fmla="val 61077"/>
              <a:gd name="adj2" fmla="val 50000"/>
            </a:avLst>
          </a:prstGeom>
          <a:solidFill>
            <a:srgbClr val="00FF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4759" name="AutoShape 7"/>
          <p:cNvSpPr/>
          <p:nvPr/>
        </p:nvSpPr>
        <p:spPr>
          <a:xfrm>
            <a:off x="1476375" y="2349500"/>
            <a:ext cx="457200" cy="1828800"/>
          </a:xfrm>
          <a:prstGeom prst="leftBrace">
            <a:avLst>
              <a:gd name="adj1" fmla="val 33314"/>
              <a:gd name="adj2" fmla="val 50000"/>
            </a:avLst>
          </a:prstGeom>
          <a:noFill/>
          <a:ln w="254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4760" name="AutoShape 8"/>
          <p:cNvSpPr/>
          <p:nvPr/>
        </p:nvSpPr>
        <p:spPr>
          <a:xfrm>
            <a:off x="5105400" y="457200"/>
            <a:ext cx="914400" cy="3733800"/>
          </a:xfrm>
          <a:prstGeom prst="rightBrace">
            <a:avLst>
              <a:gd name="adj1" fmla="val 34008"/>
              <a:gd name="adj2" fmla="val 50000"/>
            </a:avLst>
          </a:prstGeom>
          <a:noFill/>
          <a:ln w="254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4761" name="Text Box 9"/>
          <p:cNvSpPr txBox="1"/>
          <p:nvPr/>
        </p:nvSpPr>
        <p:spPr>
          <a:xfrm>
            <a:off x="5508625" y="1628775"/>
            <a:ext cx="3635375" cy="14462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讲究典型性，以少胜多。</a:t>
            </a:r>
            <a:endParaRPr lang="zh-CN" altLang="en-US" sz="44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71689" name="AutoShape 10"/>
          <p:cNvSpPr/>
          <p:nvPr/>
        </p:nvSpPr>
        <p:spPr>
          <a:xfrm>
            <a:off x="3962400" y="6172200"/>
            <a:ext cx="304800" cy="228600"/>
          </a:xfrm>
          <a:prstGeom prst="actionButtonBackPreviou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4763" name="Rectangle 11"/>
          <p:cNvSpPr/>
          <p:nvPr/>
        </p:nvSpPr>
        <p:spPr>
          <a:xfrm>
            <a:off x="0" y="4508500"/>
            <a:ext cx="8686800" cy="2062163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i="1" dirty="0"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</a:rPr>
              <a:t>这六件事就已经把闻一多先生的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严谨刻苦的治学态度、无私无畏的斗争精神、澎湃执著的爱国热情、言行一致的高尚人格</a:t>
            </a:r>
            <a:r>
              <a:rPr lang="zh-CN" altLang="en-US" sz="3200" b="1" dirty="0">
                <a:latin typeface="宋体" panose="02010600030101010101" pitchFamily="2" charset="-122"/>
              </a:rPr>
              <a:t>都表现出来了。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5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5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756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756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charRg st="1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756">
                                            <p:txEl>
                                              <p:charRg st="1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56">
                                            <p:txEl>
                                              <p:charRg st="1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75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5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75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75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charRg st="1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757">
                                            <p:txEl>
                                              <p:charRg st="1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757">
                                            <p:txEl>
                                              <p:charRg st="1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  <p:bldP spid="74756" grpId="0" build="p"/>
      <p:bldP spid="74757" grpId="0" build="p"/>
      <p:bldP spid="74758" grpId="0" animBg="1"/>
      <p:bldP spid="74759" grpId="0" animBg="1"/>
      <p:bldP spid="74760" grpId="0" animBg="1"/>
      <p:bldP spid="74761" grpId="0"/>
      <p:bldP spid="7476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Text Box 2"/>
          <p:cNvSpPr txBox="1"/>
          <p:nvPr/>
        </p:nvSpPr>
        <p:spPr>
          <a:xfrm>
            <a:off x="0" y="981075"/>
            <a:ext cx="18288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华文隶书" panose="02010800040101010101" pitchFamily="2" charset="-122"/>
              </a:rPr>
              <a:t>学者</a:t>
            </a:r>
            <a:endParaRPr lang="zh-CN" altLang="en-US" sz="3600" b="1" dirty="0">
              <a:latin typeface="Times New Roman" panose="02020603050405020304" pitchFamily="18" charset="0"/>
              <a:ea typeface="华文隶书" panose="0201080004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（</a:t>
            </a:r>
            <a:r>
              <a:rPr lang="en-US" altLang="zh-CN" sz="3600" b="1" dirty="0">
                <a:solidFill>
                  <a:srgbClr val="99FF33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1-7</a:t>
            </a:r>
            <a:r>
              <a:rPr lang="zh-CN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）</a:t>
            </a:r>
            <a:endParaRPr lang="zh-CN" altLang="en-US" sz="3600" b="1" dirty="0">
              <a:solidFill>
                <a:srgbClr val="99FF33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sp>
        <p:nvSpPr>
          <p:cNvPr id="75779" name="Text Box 3"/>
          <p:cNvSpPr txBox="1"/>
          <p:nvPr/>
        </p:nvSpPr>
        <p:spPr>
          <a:xfrm>
            <a:off x="0" y="4038600"/>
            <a:ext cx="18288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华文隶书" panose="02010800040101010101" pitchFamily="2" charset="-122"/>
              </a:rPr>
              <a:t>革命家</a:t>
            </a:r>
            <a:endParaRPr lang="zh-CN" altLang="en-US" sz="3600" b="1" dirty="0">
              <a:latin typeface="Times New Roman" panose="02020603050405020304" pitchFamily="18" charset="0"/>
              <a:ea typeface="华文隶书" panose="02010800040101010101" pitchFamily="2" charset="-122"/>
            </a:endParaRPr>
          </a:p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华文隶书" panose="02010800040101010101" pitchFamily="2" charset="-122"/>
              </a:rPr>
              <a:t>（</a:t>
            </a:r>
            <a:r>
              <a:rPr lang="en-US" altLang="zh-CN" sz="3600" b="1" dirty="0">
                <a:latin typeface="Times New Roman" panose="02020603050405020304" pitchFamily="18" charset="0"/>
                <a:ea typeface="华文隶书" panose="02010800040101010101" pitchFamily="2" charset="-122"/>
              </a:rPr>
              <a:t>8-18</a:t>
            </a:r>
            <a:r>
              <a:rPr lang="zh-CN" altLang="en-US" sz="3600" b="1" dirty="0">
                <a:latin typeface="Times New Roman" panose="02020603050405020304" pitchFamily="18" charset="0"/>
                <a:ea typeface="华文隶书" panose="02010800040101010101" pitchFamily="2" charset="-122"/>
              </a:rPr>
              <a:t>）</a:t>
            </a:r>
            <a:endParaRPr lang="zh-CN" altLang="en-US" sz="3600" b="1" dirty="0"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sp>
        <p:nvSpPr>
          <p:cNvPr id="75780" name="AutoShape 4"/>
          <p:cNvSpPr/>
          <p:nvPr/>
        </p:nvSpPr>
        <p:spPr>
          <a:xfrm>
            <a:off x="1524000" y="838200"/>
            <a:ext cx="228600" cy="1066800"/>
          </a:xfrm>
          <a:prstGeom prst="leftBracket">
            <a:avLst>
              <a:gd name="adj" fmla="val 38888"/>
            </a:avLst>
          </a:pr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5781" name="Text Box 5"/>
          <p:cNvSpPr txBox="1"/>
          <p:nvPr/>
        </p:nvSpPr>
        <p:spPr>
          <a:xfrm>
            <a:off x="1676400" y="533400"/>
            <a:ext cx="2286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潜心学术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75782" name="Text Box 6"/>
          <p:cNvSpPr txBox="1"/>
          <p:nvPr/>
        </p:nvSpPr>
        <p:spPr>
          <a:xfrm>
            <a:off x="1676400" y="1371600"/>
            <a:ext cx="2209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硕果累累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75783" name="AutoShape 7"/>
          <p:cNvSpPr/>
          <p:nvPr/>
        </p:nvSpPr>
        <p:spPr>
          <a:xfrm>
            <a:off x="1752600" y="3962400"/>
            <a:ext cx="76200" cy="1066800"/>
          </a:xfrm>
          <a:prstGeom prst="leftBracket">
            <a:avLst>
              <a:gd name="adj" fmla="val 116666"/>
            </a:avLst>
          </a:pr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5784" name="Text Box 8"/>
          <p:cNvSpPr txBox="1"/>
          <p:nvPr/>
        </p:nvSpPr>
        <p:spPr>
          <a:xfrm>
            <a:off x="1676400" y="3733800"/>
            <a:ext cx="2362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嫉恶如仇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75785" name="Text Box 9"/>
          <p:cNvSpPr txBox="1"/>
          <p:nvPr/>
        </p:nvSpPr>
        <p:spPr>
          <a:xfrm>
            <a:off x="1676400" y="4572000"/>
            <a:ext cx="2286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勇于献身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75786" name="AutoShape 10"/>
          <p:cNvSpPr/>
          <p:nvPr/>
        </p:nvSpPr>
        <p:spPr>
          <a:xfrm>
            <a:off x="3886200" y="762000"/>
            <a:ext cx="76200" cy="1143000"/>
          </a:xfrm>
          <a:prstGeom prst="rightBracket">
            <a:avLst>
              <a:gd name="adj" fmla="val 125000"/>
            </a:avLst>
          </a:pr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5787" name="AutoShape 11"/>
          <p:cNvSpPr/>
          <p:nvPr/>
        </p:nvSpPr>
        <p:spPr>
          <a:xfrm>
            <a:off x="4114800" y="3962400"/>
            <a:ext cx="76200" cy="1143000"/>
          </a:xfrm>
          <a:prstGeom prst="rightBracket">
            <a:avLst>
              <a:gd name="adj" fmla="val 125000"/>
            </a:avLst>
          </a:pr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5788" name="Text Box 12"/>
          <p:cNvSpPr txBox="1"/>
          <p:nvPr/>
        </p:nvSpPr>
        <p:spPr>
          <a:xfrm>
            <a:off x="4267200" y="3733800"/>
            <a:ext cx="2514600" cy="1739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说了就做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说（言）做（行）一致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75789" name="AutoShape 13"/>
          <p:cNvSpPr/>
          <p:nvPr/>
        </p:nvSpPr>
        <p:spPr>
          <a:xfrm>
            <a:off x="6705600" y="990600"/>
            <a:ext cx="152400" cy="4114800"/>
          </a:xfrm>
          <a:prstGeom prst="rightBracket">
            <a:avLst>
              <a:gd name="adj" fmla="val 225000"/>
            </a:avLst>
          </a:pr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5790" name="Text Box 14"/>
          <p:cNvSpPr txBox="1"/>
          <p:nvPr/>
        </p:nvSpPr>
        <p:spPr>
          <a:xfrm>
            <a:off x="6477000" y="1676400"/>
            <a:ext cx="3124200" cy="2800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b="1" i="1" dirty="0">
                <a:latin typeface="Times New Roman" panose="02020603050405020304" pitchFamily="18" charset="0"/>
                <a:ea typeface="华文隶书" panose="02010800040101010101" pitchFamily="2" charset="-122"/>
              </a:rPr>
              <a:t>口的巨人、</a:t>
            </a:r>
            <a:endParaRPr lang="zh-CN" altLang="en-US" sz="4400" b="1" i="1" dirty="0">
              <a:latin typeface="Times New Roman" panose="02020603050405020304" pitchFamily="18" charset="0"/>
              <a:ea typeface="华文隶书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400" b="1" i="1" dirty="0">
                <a:latin typeface="Times New Roman" panose="02020603050405020304" pitchFamily="18" charset="0"/>
                <a:ea typeface="华文隶书" panose="02010800040101010101" pitchFamily="2" charset="-122"/>
              </a:rPr>
              <a:t>行的高标</a:t>
            </a:r>
            <a:endParaRPr lang="zh-CN" altLang="en-US" sz="4400" b="1" i="1" dirty="0">
              <a:latin typeface="Times New Roman" panose="02020603050405020304" pitchFamily="18" charset="0"/>
              <a:ea typeface="华文隶书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400" b="1" i="1" dirty="0">
                <a:latin typeface="Times New Roman" panose="02020603050405020304" pitchFamily="18" charset="0"/>
                <a:ea typeface="华文隶书" panose="02010800040101010101" pitchFamily="2" charset="-122"/>
              </a:rPr>
              <a:t>（</a:t>
            </a:r>
            <a:r>
              <a:rPr lang="en-US" altLang="zh-CN" sz="4400" b="1" i="1" dirty="0">
                <a:latin typeface="Times New Roman" panose="02020603050405020304" pitchFamily="18" charset="0"/>
                <a:ea typeface="华文隶书" panose="02010800040101010101" pitchFamily="2" charset="-122"/>
              </a:rPr>
              <a:t>19-20</a:t>
            </a:r>
            <a:r>
              <a:rPr lang="zh-CN" altLang="en-US" sz="4400" b="1" i="1" dirty="0">
                <a:latin typeface="Times New Roman" panose="02020603050405020304" pitchFamily="18" charset="0"/>
                <a:ea typeface="华文隶书" panose="02010800040101010101" pitchFamily="2" charset="-122"/>
              </a:rPr>
              <a:t>）</a:t>
            </a:r>
            <a:endParaRPr lang="zh-CN" altLang="en-US" sz="4400" b="1" i="1" dirty="0"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sp>
        <p:nvSpPr>
          <p:cNvPr id="75791" name="Rectangle 15"/>
          <p:cNvSpPr/>
          <p:nvPr/>
        </p:nvSpPr>
        <p:spPr>
          <a:xfrm>
            <a:off x="4716463" y="692150"/>
            <a:ext cx="4572000" cy="1465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做了再说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做了不说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75792" name="Rectangle 16"/>
          <p:cNvSpPr/>
          <p:nvPr/>
        </p:nvSpPr>
        <p:spPr>
          <a:xfrm>
            <a:off x="2895600" y="2667000"/>
            <a:ext cx="2987675" cy="823913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4800" dirty="0">
                <a:latin typeface="Arial" panose="020B0604020202020204" pitchFamily="34" charset="0"/>
                <a:ea typeface="隶书" panose="02010509060101010101" pitchFamily="49" charset="-122"/>
              </a:rPr>
              <a:t>（</a:t>
            </a:r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不同</a:t>
            </a:r>
            <a:r>
              <a:rPr lang="zh-CN" altLang="en-US" sz="4800" dirty="0">
                <a:latin typeface="Arial" panose="020B0604020202020204" pitchFamily="34" charset="0"/>
                <a:ea typeface="隶书" panose="02010509060101010101" pitchFamily="49" charset="-122"/>
              </a:rPr>
              <a:t>）</a:t>
            </a:r>
            <a:endParaRPr lang="zh-CN" altLang="en-US" sz="480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75793" name="Rectangle 17"/>
          <p:cNvSpPr/>
          <p:nvPr/>
        </p:nvSpPr>
        <p:spPr>
          <a:xfrm>
            <a:off x="7010400" y="4343400"/>
            <a:ext cx="2362200" cy="6413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66FF33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相同</a:t>
            </a:r>
            <a:r>
              <a:rPr lang="zh-CN" altLang="en-US" sz="3600" b="1" dirty="0">
                <a:solidFill>
                  <a:srgbClr val="66FF33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zh-CN" altLang="en-US" sz="3600" b="1" dirty="0">
              <a:solidFill>
                <a:srgbClr val="66FF33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/>
      <p:bldP spid="75780" grpId="0" animBg="1"/>
      <p:bldP spid="75781" grpId="0"/>
      <p:bldP spid="75782" grpId="0"/>
      <p:bldP spid="75783" grpId="0" animBg="1"/>
      <p:bldP spid="75784" grpId="0"/>
      <p:bldP spid="75785" grpId="0"/>
      <p:bldP spid="75786" grpId="0" animBg="1"/>
      <p:bldP spid="75787" grpId="0" animBg="1"/>
      <p:bldP spid="75788" grpId="0"/>
      <p:bldP spid="75789" grpId="0" animBg="1"/>
      <p:bldP spid="75790" grpId="0"/>
      <p:bldP spid="75791" grpId="0"/>
      <p:bldP spid="75792" grpId="0"/>
      <p:bldP spid="7579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  <a:t>扩展　迁移</a:t>
            </a:r>
            <a:endParaRPr kumimoji="0" lang="zh-CN" altLang="en-US" sz="6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j-cs"/>
            </a:endParaRPr>
          </a:p>
        </p:txBody>
      </p:sp>
      <p:sp>
        <p:nvSpPr>
          <p:cNvPr id="73730" name="AutoShape 3">
            <a:hlinkClick r:id="" action="ppaction://hlinkshowjump?jump=nextslide"/>
          </p:cNvPr>
          <p:cNvSpPr/>
          <p:nvPr/>
        </p:nvSpPr>
        <p:spPr>
          <a:xfrm>
            <a:off x="5105400" y="6416675"/>
            <a:ext cx="381000" cy="365125"/>
          </a:xfrm>
          <a:prstGeom prst="rightArrow">
            <a:avLst>
              <a:gd name="adj1" fmla="val 50000"/>
              <a:gd name="adj2" fmla="val 26082"/>
            </a:avLst>
          </a:prstGeom>
          <a:solidFill>
            <a:srgbClr val="DDDDDD"/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3731" name="AutoShape 4">
            <a:hlinkClick r:id="" action="ppaction://hlinkshowjump?jump=previousslide"/>
          </p:cNvPr>
          <p:cNvSpPr/>
          <p:nvPr/>
        </p:nvSpPr>
        <p:spPr>
          <a:xfrm>
            <a:off x="3581400" y="6416675"/>
            <a:ext cx="381000" cy="365125"/>
          </a:xfrm>
          <a:prstGeom prst="leftArrow">
            <a:avLst>
              <a:gd name="adj1" fmla="val 50000"/>
              <a:gd name="adj2" fmla="val 26082"/>
            </a:avLst>
          </a:prstGeom>
          <a:solidFill>
            <a:srgbClr val="DDDDDD"/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3732" name="AutoShape 5">
            <a:hlinkClick r:id="" action="ppaction://hlinkshowjump?jump=firstslide"/>
          </p:cNvPr>
          <p:cNvSpPr/>
          <p:nvPr/>
        </p:nvSpPr>
        <p:spPr>
          <a:xfrm>
            <a:off x="4305300" y="6400800"/>
            <a:ext cx="533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DDDDD"/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73733" name="Object 6"/>
          <p:cNvGraphicFramePr/>
          <p:nvPr/>
        </p:nvGraphicFramePr>
        <p:xfrm>
          <a:off x="2339975" y="2286000"/>
          <a:ext cx="4464050" cy="353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3409950" imgH="3228975" progId="Paint.Picture">
                  <p:embed/>
                </p:oleObj>
              </mc:Choice>
              <mc:Fallback>
                <p:oleObj name="" r:id="rId1" imgW="3409950" imgH="322897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39975" y="2286000"/>
                        <a:ext cx="4464050" cy="3535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projctor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Picture 2" descr="闻一多像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404813"/>
            <a:ext cx="1655762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Picture 3" descr="臧克家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3573463"/>
            <a:ext cx="1584325" cy="280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1690688" y="115888"/>
            <a:ext cx="7453313" cy="868363"/>
          </a:xfrm>
        </p:spPr>
        <p:txBody>
          <a:bodyPr vert="horz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  <a:t>知遇相惜  亦师亦友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j-cs"/>
            </a:endParaRPr>
          </a:p>
        </p:txBody>
      </p:sp>
      <p:sp>
        <p:nvSpPr>
          <p:cNvPr id="88069" name="Text Box 5"/>
          <p:cNvSpPr txBox="1"/>
          <p:nvPr/>
        </p:nvSpPr>
        <p:spPr>
          <a:xfrm>
            <a:off x="1979613" y="1052513"/>
            <a:ext cx="7164387" cy="521652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1930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年，国立青岛大学入学考试成绩发布，一位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岁的考生数学零分，作文也只写了三句带感慨的新诗：“人生永远追逐着幻光，但谁把幻光看成幻光，谁便沉入了无底的苦海。”按说，这位考生铁定无法录取。不过，问题是他碰上了一位慧眼识货的主考官。这位主考官就是文学院院长闻一多先生。闻先生从这三句杂感诗中发现了这位青年身上潜伏的才气，一锤定音破格录取。果不其然，这位青年没有辜负闻先生的期望，很快就发表了一首又一首的新诗，并于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1933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年出版了轰动一时的诗集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烙印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3" name="Rectangle 6"/>
          <p:cNvSpPr/>
          <p:nvPr/>
        </p:nvSpPr>
        <p:spPr>
          <a:xfrm>
            <a:off x="2627313" y="6237288"/>
            <a:ext cx="5824537" cy="4889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600" b="1" dirty="0">
                <a:latin typeface="Arial" panose="020B0604020202020204" pitchFamily="34" charset="0"/>
                <a:ea typeface="楷体_GB2312" panose="02010609030101010101" pitchFamily="49" charset="-122"/>
              </a:rPr>
              <a:t>这个青年就是后来享誉诗坛的</a:t>
            </a:r>
            <a:r>
              <a:rPr lang="zh-CN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臧克家</a:t>
            </a:r>
            <a:r>
              <a:rPr lang="zh-CN" alt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anchor="ctr"/>
          <a:p>
            <a:r>
              <a:rPr lang="zh-CN" altLang="en-US" sz="5400" b="1" dirty="0"/>
              <a:t>最后一次讲演</a:t>
            </a:r>
            <a:r>
              <a:rPr lang="en-US" altLang="zh-CN" sz="5400" b="1" dirty="0">
                <a:latin typeface="Lucida Sans Unicode" panose="020B0602030504020204" pitchFamily="34" charset="0"/>
              </a:rPr>
              <a:t>——</a:t>
            </a:r>
            <a:r>
              <a:rPr lang="zh-CN" altLang="en-US" sz="5400" b="1" dirty="0"/>
              <a:t>闻一多</a:t>
            </a:r>
            <a:endParaRPr lang="zh-CN" altLang="en-US" sz="5400" b="1" dirty="0"/>
          </a:p>
        </p:txBody>
      </p:sp>
      <p:sp>
        <p:nvSpPr>
          <p:cNvPr id="74754" name="Rectangle 3"/>
          <p:cNvSpPr>
            <a:spLocks noGrp="1"/>
          </p:cNvSpPr>
          <p:nvPr>
            <p:ph idx="1"/>
          </p:nvPr>
        </p:nvSpPr>
        <p:spPr>
          <a:xfrm>
            <a:off x="0" y="1773238"/>
            <a:ext cx="6156325" cy="4114800"/>
          </a:xfrm>
          <a:ln/>
        </p:spPr>
        <p:txBody>
          <a:bodyPr wrap="square" anchor="t"/>
          <a:p>
            <a:pPr>
              <a:spcBef>
                <a:spcPct val="50000"/>
              </a:spcBef>
              <a:buNone/>
            </a:pPr>
            <a:r>
              <a:rPr lang="en-US" altLang="zh-CN" sz="4400" b="1" i="1" dirty="0">
                <a:latin typeface="新宋体" panose="02010609030101010101" pitchFamily="49" charset="-122"/>
                <a:ea typeface="新宋体" panose="02010609030101010101" pitchFamily="49" charset="-122"/>
              </a:rPr>
              <a:t>1937</a:t>
            </a:r>
            <a:r>
              <a:rPr lang="zh-CN" altLang="en-US" sz="4400" b="1" i="1" dirty="0">
                <a:latin typeface="新宋体" panose="02010609030101010101" pitchFamily="49" charset="-122"/>
                <a:ea typeface="新宋体" panose="02010609030101010101" pitchFamily="49" charset="-122"/>
              </a:rPr>
              <a:t>年在西南联大任教。</a:t>
            </a:r>
            <a:endParaRPr lang="zh-CN" altLang="en-US" sz="4400" b="1" i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sz="4400" b="1" i="1" dirty="0">
                <a:latin typeface="新宋体" panose="02010609030101010101" pitchFamily="49" charset="-122"/>
                <a:ea typeface="新宋体" panose="02010609030101010101" pitchFamily="49" charset="-122"/>
              </a:rPr>
              <a:t>    1946</a:t>
            </a:r>
            <a:r>
              <a:rPr lang="zh-CN" altLang="en-US" sz="4400" b="1" i="1" dirty="0">
                <a:latin typeface="新宋体" panose="02010609030101010101" pitchFamily="49" charset="-122"/>
                <a:ea typeface="新宋体" panose="02010609030101010101" pitchFamily="49" charset="-122"/>
              </a:rPr>
              <a:t>年</a:t>
            </a:r>
            <a:r>
              <a:rPr lang="en-US" altLang="zh-CN" sz="4400" b="1" i="1" dirty="0">
                <a:latin typeface="新宋体" panose="02010609030101010101" pitchFamily="49" charset="-122"/>
                <a:ea typeface="新宋体" panose="02010609030101010101" pitchFamily="49" charset="-122"/>
              </a:rPr>
              <a:t>7</a:t>
            </a:r>
            <a:r>
              <a:rPr lang="zh-CN" altLang="en-US" sz="4400" b="1" i="1" dirty="0">
                <a:latin typeface="新宋体" panose="02010609030101010101" pitchFamily="49" charset="-122"/>
                <a:ea typeface="新宋体" panose="02010609030101010101" pitchFamily="49" charset="-122"/>
              </a:rPr>
              <a:t>月</a:t>
            </a:r>
            <a:r>
              <a:rPr lang="en-US" altLang="zh-CN" sz="4400" b="1" i="1" dirty="0">
                <a:latin typeface="新宋体" panose="02010609030101010101" pitchFamily="49" charset="-122"/>
                <a:ea typeface="新宋体" panose="02010609030101010101" pitchFamily="49" charset="-122"/>
              </a:rPr>
              <a:t>15</a:t>
            </a:r>
            <a:r>
              <a:rPr lang="zh-CN" altLang="en-US" sz="4400" b="1" i="1" dirty="0">
                <a:latin typeface="新宋体" panose="02010609030101010101" pitchFamily="49" charset="-122"/>
                <a:ea typeface="新宋体" panose="02010609030101010101" pitchFamily="49" charset="-122"/>
              </a:rPr>
              <a:t>日参加李公朴追悼会，之后又去参加记者招待会，会后遇害。</a:t>
            </a:r>
            <a:endParaRPr lang="zh-CN" altLang="en-US" sz="4400" b="1" i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/>
            <a:endParaRPr lang="zh-CN" altLang="en-US" sz="4400" b="1" i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74755" name="Picture 4" descr="PH02032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788" y="1916113"/>
            <a:ext cx="2843212" cy="4941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Text Box 2"/>
          <p:cNvSpPr txBox="1"/>
          <p:nvPr/>
        </p:nvSpPr>
        <p:spPr>
          <a:xfrm>
            <a:off x="2051050" y="4581525"/>
            <a:ext cx="5688013" cy="1554163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zh-CN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大师笔下的大师</a:t>
            </a:r>
            <a:endParaRPr lang="zh-CN" altLang="en-US" sz="6000" b="1" i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zh-CN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巨人心中的巨人</a:t>
            </a:r>
            <a:endParaRPr lang="zh-CN" altLang="en-US" sz="6000" b="1" i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5778" name="Text Box 3"/>
          <p:cNvSpPr txBox="1"/>
          <p:nvPr/>
        </p:nvSpPr>
        <p:spPr>
          <a:xfrm>
            <a:off x="341313" y="476250"/>
            <a:ext cx="5216525" cy="5616575"/>
          </a:xfrm>
          <a:prstGeom prst="rect">
            <a:avLst/>
          </a:prstGeom>
          <a:noFill/>
          <a:ln w="12700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u="sng" dirty="0">
                <a:latin typeface="黑体" panose="02010600030101010101" pitchFamily="49" charset="-122"/>
                <a:ea typeface="黑体" panose="02010600030101010101" pitchFamily="49" charset="-122"/>
              </a:rPr>
              <a:t>有的人活着</a:t>
            </a:r>
            <a:endParaRPr lang="zh-CN" altLang="en-US" sz="4800" b="1" u="sng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800" b="1" u="sng" dirty="0">
                <a:latin typeface="黑体" panose="02010600030101010101" pitchFamily="49" charset="-122"/>
                <a:ea typeface="黑体" panose="02010600030101010101" pitchFamily="49" charset="-122"/>
              </a:rPr>
              <a:t>他已经死了</a:t>
            </a:r>
            <a:endParaRPr lang="zh-CN" altLang="en-US" sz="4800" b="1" u="sng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800" b="1" u="sng" dirty="0">
                <a:latin typeface="黑体" panose="02010600030101010101" pitchFamily="49" charset="-122"/>
                <a:ea typeface="黑体" panose="02010600030101010101" pitchFamily="49" charset="-122"/>
              </a:rPr>
              <a:t>有的人死了</a:t>
            </a:r>
            <a:endParaRPr lang="zh-CN" altLang="en-US" sz="4800" b="1" u="sng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800" b="1" u="sng" dirty="0">
                <a:latin typeface="黑体" panose="02010600030101010101" pitchFamily="49" charset="-122"/>
                <a:ea typeface="黑体" panose="02010600030101010101" pitchFamily="49" charset="-122"/>
              </a:rPr>
              <a:t>他还活着</a:t>
            </a:r>
            <a:endParaRPr lang="zh-CN" altLang="en-US" sz="4800" b="1" u="sng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400" dirty="0">
                <a:latin typeface="Times New Roman" panose="02020603050405020304" pitchFamily="18" charset="0"/>
                <a:ea typeface="华文行楷" panose="02010800040101010101" pitchFamily="2" charset="-122"/>
              </a:rPr>
              <a:t>—</a:t>
            </a:r>
            <a:r>
              <a:rPr lang="zh-CN" altLang="en-US" sz="4400" dirty="0">
                <a:latin typeface="华文行楷" panose="02010800040101010101" pitchFamily="2" charset="-122"/>
                <a:ea typeface="华文行楷" panose="02010800040101010101" pitchFamily="2" charset="-122"/>
              </a:rPr>
              <a:t>臧克家</a:t>
            </a:r>
            <a:r>
              <a:rPr lang="en-US" altLang="zh-CN" sz="44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4400" dirty="0">
                <a:latin typeface="华文行楷" panose="02010800040101010101" pitchFamily="2" charset="-122"/>
                <a:ea typeface="华文行楷" panose="02010800040101010101" pitchFamily="2" charset="-122"/>
              </a:rPr>
              <a:t>有的人</a:t>
            </a:r>
            <a:r>
              <a:rPr lang="en-US" altLang="zh-CN" sz="44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endParaRPr lang="en-US" altLang="zh-CN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86020" name="Picture 4" descr="闻一多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1863" y="836613"/>
            <a:ext cx="2355850" cy="3240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1" name="Text Box 2"/>
          <p:cNvSpPr txBox="1"/>
          <p:nvPr/>
        </p:nvSpPr>
        <p:spPr>
          <a:xfrm>
            <a:off x="323850" y="1052513"/>
            <a:ext cx="8351838" cy="3381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5400" b="1" dirty="0">
                <a:latin typeface="Times New Roman" panose="02020603050405020304" pitchFamily="18" charset="0"/>
              </a:rPr>
              <a:t>请选择你最欣赏的一句话，按照“我欣赏</a:t>
            </a:r>
            <a:r>
              <a:rPr lang="zh-CN" altLang="en-US" sz="5400" b="1" u="sng" dirty="0">
                <a:latin typeface="Times New Roman" panose="02020603050405020304" pitchFamily="18" charset="0"/>
              </a:rPr>
              <a:t>            </a:t>
            </a:r>
            <a:r>
              <a:rPr lang="zh-CN" altLang="en-US" sz="5400" b="1" dirty="0">
                <a:latin typeface="Times New Roman" panose="02020603050405020304" pitchFamily="18" charset="0"/>
              </a:rPr>
              <a:t>，因为它具有</a:t>
            </a:r>
            <a:r>
              <a:rPr lang="en-US" altLang="zh-CN" sz="5400" b="1" u="sng" dirty="0">
                <a:latin typeface="Times New Roman" panose="02020603050405020304" pitchFamily="18" charset="0"/>
              </a:rPr>
              <a:t>           </a:t>
            </a:r>
            <a:r>
              <a:rPr lang="zh-CN" altLang="en-US" sz="5400" b="1" dirty="0">
                <a:latin typeface="Times New Roman" panose="02020603050405020304" pitchFamily="18" charset="0"/>
              </a:rPr>
              <a:t>美，体现在</a:t>
            </a:r>
            <a:r>
              <a:rPr lang="zh-CN" altLang="en-US" sz="5400" b="1" u="sng" dirty="0">
                <a:latin typeface="Times New Roman" panose="02020603050405020304" pitchFamily="18" charset="0"/>
              </a:rPr>
              <a:t>              </a:t>
            </a:r>
            <a:r>
              <a:rPr lang="zh-CN" altLang="en-US" sz="5400" b="1" dirty="0">
                <a:latin typeface="Times New Roman" panose="02020603050405020304" pitchFamily="18" charset="0"/>
              </a:rPr>
              <a:t> ”的句式说话。</a:t>
            </a:r>
            <a:endParaRPr lang="zh-CN" altLang="en-US" sz="5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838200" y="-228600"/>
            <a:ext cx="6870700" cy="1600200"/>
          </a:xfrm>
          <a:ln/>
        </p:spPr>
        <p:txBody>
          <a:bodyPr wrap="square" anchor="ctr"/>
          <a:p>
            <a:r>
              <a:rPr lang="zh-CN" altLang="en-US" sz="6600" dirty="0">
                <a:latin typeface="黑体" panose="02010600030101010101" pitchFamily="49" charset="-122"/>
                <a:ea typeface="黑体" panose="02010600030101010101" pitchFamily="49" charset="-122"/>
              </a:rPr>
              <a:t>课堂十分</a:t>
            </a:r>
            <a:endParaRPr lang="zh-CN" altLang="en-US" sz="66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0899" name="Rectangle 3"/>
          <p:cNvSpPr>
            <a:spLocks noGrp="1"/>
          </p:cNvSpPr>
          <p:nvPr>
            <p:ph idx="1"/>
          </p:nvPr>
        </p:nvSpPr>
        <p:spPr>
          <a:xfrm>
            <a:off x="312738" y="1125538"/>
            <a:ext cx="8593137" cy="5732462"/>
          </a:xfrm>
          <a:ln/>
        </p:spPr>
        <p:txBody>
          <a:bodyPr wrap="square" anchor="t"/>
          <a:p>
            <a:pPr marL="0" indent="0">
              <a:buNone/>
            </a:pPr>
            <a:r>
              <a:rPr lang="en-US" altLang="en-US" sz="1800" b="1" dirty="0">
                <a:ea typeface="黑体" panose="02010600030101010101" pitchFamily="49" charset="-122"/>
              </a:rPr>
              <a:t>1、请简要概括闻一多先生的形象。（一句话）</a:t>
            </a:r>
            <a:endParaRPr lang="en-US" altLang="en-US" sz="1800" b="1" dirty="0">
              <a:ea typeface="黑体" panose="02010600030101010101" pitchFamily="49" charset="-122"/>
            </a:endParaRPr>
          </a:p>
          <a:p>
            <a:pPr marL="0" indent="0">
              <a:buNone/>
            </a:pPr>
            <a:endParaRPr lang="en-US" altLang="en-US" sz="1800" b="1" dirty="0">
              <a:ea typeface="黑体" panose="02010600030101010101" pitchFamily="49" charset="-122"/>
            </a:endParaRPr>
          </a:p>
          <a:p>
            <a:pPr marL="0" indent="0">
              <a:buNone/>
            </a:pPr>
            <a:endParaRPr lang="en-US" altLang="en-US" sz="1800" b="1" dirty="0">
              <a:ea typeface="黑体" panose="02010600030101010101" pitchFamily="49" charset="-122"/>
            </a:endParaRPr>
          </a:p>
          <a:p>
            <a:pPr marL="0" indent="0">
              <a:buNone/>
            </a:pPr>
            <a:r>
              <a:rPr lang="en-US" altLang="en-US" sz="1800" b="1" dirty="0">
                <a:ea typeface="黑体" panose="02010600030101010101" pitchFamily="49" charset="-122"/>
              </a:rPr>
              <a:t>2</a:t>
            </a:r>
            <a:r>
              <a:rPr lang="zh-CN" altLang="en-US" sz="1800" b="1" dirty="0">
                <a:ea typeface="黑体" panose="02010600030101010101" pitchFamily="49" charset="-122"/>
              </a:rPr>
              <a:t>、课文的两个部分之间，是用哪些话过渡的？说说这些话是怎样起过渡作用的？</a:t>
            </a:r>
            <a:endParaRPr lang="zh-CN" altLang="en-US" sz="1800" b="1" dirty="0">
              <a:ea typeface="黑体" panose="02010600030101010101" pitchFamily="49" charset="-122"/>
            </a:endParaRPr>
          </a:p>
          <a:p>
            <a:pPr marL="0" indent="0">
              <a:buNone/>
            </a:pPr>
            <a:endParaRPr lang="zh-CN" altLang="en-US" sz="1800" b="1" dirty="0">
              <a:ea typeface="黑体" panose="02010600030101010101" pitchFamily="49" charset="-122"/>
            </a:endParaRPr>
          </a:p>
          <a:p>
            <a:pPr marL="0" indent="0">
              <a:buNone/>
            </a:pPr>
            <a:endParaRPr lang="zh-CN" altLang="en-US" sz="1800" b="1" dirty="0">
              <a:ea typeface="黑体" panose="02010600030101010101" pitchFamily="49" charset="-122"/>
            </a:endParaRPr>
          </a:p>
          <a:p>
            <a:pPr marL="0" indent="0">
              <a:buNone/>
            </a:pPr>
            <a:endParaRPr lang="zh-CN" altLang="en-US" sz="1800" b="1" dirty="0">
              <a:ea typeface="黑体" panose="02010600030101010101" pitchFamily="49" charset="-122"/>
            </a:endParaRPr>
          </a:p>
          <a:p>
            <a:pPr marL="0" indent="0">
              <a:buNone/>
            </a:pPr>
            <a:endParaRPr lang="zh-CN" altLang="en-US" sz="1800" b="1" dirty="0">
              <a:ea typeface="黑体" panose="02010600030101010101" pitchFamily="49" charset="-122"/>
            </a:endParaRPr>
          </a:p>
          <a:p>
            <a:pPr marL="0" indent="0">
              <a:buNone/>
            </a:pPr>
            <a:endParaRPr lang="zh-CN" altLang="en-US" sz="1800" b="1" dirty="0">
              <a:ea typeface="黑体" panose="02010600030101010101" pitchFamily="49" charset="-122"/>
            </a:endParaRPr>
          </a:p>
          <a:p>
            <a:pPr marL="0" indent="0">
              <a:buNone/>
            </a:pPr>
            <a:r>
              <a:rPr lang="en-US" altLang="zh-CN" sz="1800" b="1" dirty="0">
                <a:ea typeface="黑体" panose="02010600030101010101" pitchFamily="49" charset="-122"/>
              </a:rPr>
              <a:t>3</a:t>
            </a:r>
            <a:r>
              <a:rPr lang="zh-CN" altLang="en-US" sz="1800" b="1" dirty="0">
                <a:ea typeface="黑体" panose="02010600030101010101" pitchFamily="49" charset="-122"/>
              </a:rPr>
              <a:t>、对于是先言后行，还是先行后言，你是如何看的？在言和行的关系中最重要的一点是什么，谈谈你的看法。</a:t>
            </a:r>
            <a:endParaRPr lang="zh-CN" altLang="en-US" sz="1800" b="1" dirty="0">
              <a:ea typeface="黑体" panose="02010600030101010101" pitchFamily="49" charset="-122"/>
            </a:endParaRPr>
          </a:p>
          <a:p>
            <a:pPr marL="0" indent="0">
              <a:buNone/>
            </a:pPr>
            <a:endParaRPr lang="zh-CN" altLang="en-US" sz="1800" b="1" dirty="0">
              <a:ea typeface="黑体" panose="02010600030101010101" pitchFamily="49" charset="-122"/>
            </a:endParaRPr>
          </a:p>
          <a:p>
            <a:pPr marL="0" indent="0">
              <a:buNone/>
            </a:pPr>
            <a:r>
              <a:rPr lang="en-US" altLang="zh-CN" sz="1800" b="1" dirty="0">
                <a:ea typeface="黑体" panose="02010600030101010101" pitchFamily="49" charset="-122"/>
              </a:rPr>
              <a:t>4</a:t>
            </a:r>
            <a:r>
              <a:rPr lang="zh-CN" altLang="en-US" sz="1800" b="1" dirty="0">
                <a:ea typeface="黑体" panose="02010600030101010101" pitchFamily="49" charset="-122"/>
              </a:rPr>
              <a:t>、“他，是口的巨人。他，是行的高标”一句在内容和结构上的作用分别是什么？</a:t>
            </a:r>
            <a:endParaRPr lang="zh-CN" altLang="en-US" sz="1800" b="1" dirty="0">
              <a:ea typeface="黑体" panose="02010600030101010101" pitchFamily="49" charset="-122"/>
            </a:endParaRPr>
          </a:p>
          <a:p>
            <a:pPr marL="0" indent="0">
              <a:buNone/>
            </a:pPr>
            <a:r>
              <a:rPr lang="zh-CN" altLang="en-US" sz="1800" b="1" dirty="0">
                <a:ea typeface="黑体" panose="02010600030101010101" pitchFamily="49" charset="-122"/>
              </a:rPr>
              <a:t> </a:t>
            </a:r>
            <a:endParaRPr lang="en-US" altLang="en-US" sz="1800" b="1" dirty="0">
              <a:ea typeface="黑体" panose="02010600030101010101" pitchFamily="49" charset="-122"/>
            </a:endParaRPr>
          </a:p>
        </p:txBody>
      </p:sp>
      <p:sp>
        <p:nvSpPr>
          <p:cNvPr id="77827" name="文本框 1"/>
          <p:cNvSpPr txBox="1"/>
          <p:nvPr/>
        </p:nvSpPr>
        <p:spPr>
          <a:xfrm>
            <a:off x="654050" y="1441450"/>
            <a:ext cx="7835900" cy="823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 b="1" dirty="0">
                <a:latin typeface="Times New Roman" panose="02020603050405020304" pitchFamily="18" charset="0"/>
                <a:ea typeface="黑体" panose="02010600030101010101" pitchFamily="49" charset="-122"/>
              </a:rPr>
              <a:t>闻一多先生是一位精于学术，有钻研精神的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学者</a:t>
            </a:r>
            <a:r>
              <a:rPr lang="en-US" altLang="en-US" b="1" dirty="0">
                <a:latin typeface="Times New Roman" panose="02020603050405020304" pitchFamily="18" charset="0"/>
                <a:ea typeface="黑体" panose="02010600030101010101" pitchFamily="49" charset="-122"/>
              </a:rPr>
              <a:t>；也是一</a:t>
            </a:r>
            <a:endParaRPr lang="en-US" altLang="en-US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r>
              <a:rPr lang="en-US" altLang="en-US" b="1" dirty="0">
                <a:latin typeface="Times New Roman" panose="02020603050405020304" pitchFamily="18" charset="0"/>
                <a:ea typeface="黑体" panose="02010600030101010101" pitchFamily="49" charset="-122"/>
              </a:rPr>
              <a:t>位伟大的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爱国者</a:t>
            </a:r>
            <a:r>
              <a:rPr lang="en-US" altLang="en-US" b="1" dirty="0">
                <a:latin typeface="Times New Roman" panose="02020603050405020304" pitchFamily="18" charset="0"/>
                <a:ea typeface="黑体" panose="02010600030101010101" pitchFamily="49" charset="-122"/>
              </a:rPr>
              <a:t>，言行一致的志士仁人。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5775" y="2546350"/>
            <a:ext cx="8228013" cy="1616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dirty="0">
                <a:latin typeface="Times New Roman" panose="02020603050405020304" pitchFamily="18" charset="0"/>
                <a:ea typeface="黑体" panose="02010600030101010101" pitchFamily="49" charset="-122"/>
              </a:rPr>
              <a:t>“做了再说，做了不说”，这是对前一部分的全面概括，然后指出这只是闻先生的一个方面。“闻先生还有另外一个方面——革命家的方面”这句领起了文章的后一部分。“仅……还……”“一个方面……另一个方面”都是起关联作用的词语，“学者的方面 ”“革命家的方面”这是呼应紧密的提法，这样就使两个部分的过渡十分自然。</a:t>
            </a:r>
            <a:endParaRPr lang="zh-CN" altLang="en-US" sz="20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8500" y="4454525"/>
            <a:ext cx="32432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言行一致，表里如一。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200" y="5407025"/>
            <a:ext cx="50593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latin typeface="Times New Roman" panose="02020603050405020304" pitchFamily="18" charset="0"/>
              </a:rPr>
              <a:t>内容上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总结全文</a:t>
            </a:r>
            <a:r>
              <a:rPr lang="zh-CN" altLang="en-US">
                <a:latin typeface="Times New Roman" panose="02020603050405020304" pitchFamily="18" charset="0"/>
              </a:rPr>
              <a:t>，结构上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照应开头</a:t>
            </a:r>
            <a:r>
              <a:rPr lang="zh-CN" altLang="en-US">
                <a:latin typeface="Times New Roman" panose="02020603050405020304" pitchFamily="18" charset="0"/>
              </a:rPr>
              <a:t>。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char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9">
                                            <p:txEl>
                                              <p:char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>
                                            <p:txEl>
                                              <p:char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>
                                            <p:txEl>
                                              <p:char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899">
                                            <p:txEl>
                                              <p:charRg st="0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uiExpand="1" build="p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文本框 1"/>
          <p:cNvSpPr txBox="1"/>
          <p:nvPr>
            <p:custDataLst>
              <p:tags r:id="rId1"/>
            </p:custDataLst>
          </p:nvPr>
        </p:nvSpPr>
        <p:spPr>
          <a:xfrm>
            <a:off x="628650" y="620713"/>
            <a:ext cx="7886700" cy="8143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>
              <a:lnSpc>
                <a:spcPct val="90000"/>
              </a:lnSpc>
            </a:pPr>
            <a:r>
              <a:rPr lang="zh-CN" altLang="en-US" sz="3200" dirty="0">
                <a:solidFill>
                  <a:srgbClr val="3B4455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课堂小结</a:t>
            </a:r>
            <a:endParaRPr lang="zh-CN" altLang="en-US" sz="3200" dirty="0">
              <a:solidFill>
                <a:srgbClr val="3B4455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78850" name="文本框 2"/>
          <p:cNvSpPr txBox="1"/>
          <p:nvPr>
            <p:custDataLst>
              <p:tags r:id="rId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2000">
                <a:latin typeface="Arial" panose="020B0604020202020204" pitchFamily="34" charset="0"/>
                <a:ea typeface="黑体" panose="02010600030101010101" pitchFamily="49" charset="-122"/>
              </a:rPr>
              <a:t>1</a:t>
            </a:r>
            <a:r>
              <a:rPr lang="zh-CN" altLang="en-US" sz="2000">
                <a:latin typeface="Arial" panose="020B0604020202020204" pitchFamily="34" charset="0"/>
                <a:ea typeface="黑体" panose="02010600030101010101" pitchFamily="49" charset="-122"/>
              </a:rPr>
              <a:t>、请同学们说说学完本文我们应该做什么样的人？</a:t>
            </a:r>
            <a:endParaRPr lang="zh-CN" altLang="en-US" sz="2000">
              <a:latin typeface="Arial" panose="020B0604020202020204" pitchFamily="34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zh-CN" altLang="en-US" sz="2000">
              <a:latin typeface="Arial" panose="020B0604020202020204" pitchFamily="34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zh-CN" altLang="en-US" sz="2000">
              <a:latin typeface="Arial" panose="020B0604020202020204" pitchFamily="34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2000">
                <a:latin typeface="Arial" panose="020B0604020202020204" pitchFamily="34" charset="0"/>
                <a:ea typeface="黑体" panose="02010600030101010101" pitchFamily="49" charset="-122"/>
              </a:rPr>
              <a:t>2</a:t>
            </a:r>
            <a:r>
              <a:rPr lang="zh-CN" altLang="en-US" sz="2000">
                <a:latin typeface="Arial" panose="020B0604020202020204" pitchFamily="34" charset="0"/>
                <a:ea typeface="黑体" panose="02010600030101010101" pitchFamily="49" charset="-122"/>
              </a:rPr>
              <a:t>、作业：完成基训内容。</a:t>
            </a:r>
            <a:endParaRPr lang="zh-CN" altLang="en-US" sz="2000">
              <a:latin typeface="Arial" panose="020B0604020202020204" pitchFamily="34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000">
                <a:latin typeface="Arial" panose="020B0604020202020204" pitchFamily="34" charset="0"/>
                <a:ea typeface="黑体" panose="02010600030101010101" pitchFamily="49" charset="-122"/>
              </a:rPr>
              <a:t>                预习《回忆鲁迅先生》。</a:t>
            </a:r>
            <a:endParaRPr lang="zh-CN" altLang="en-US" sz="200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0897" name="矩形 61"/>
          <p:cNvGrpSpPr/>
          <p:nvPr/>
        </p:nvGrpSpPr>
        <p:grpSpPr>
          <a:xfrm>
            <a:off x="6016625" y="3060700"/>
            <a:ext cx="1573213" cy="1670050"/>
            <a:chOff x="0" y="0"/>
            <a:chExt cx="991" cy="1052"/>
          </a:xfrm>
        </p:grpSpPr>
        <p:pic>
          <p:nvPicPr>
            <p:cNvPr id="80898" name="矩形 61"/>
            <p:cNvPicPr/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1" cy="10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0899" name="Text Box 4"/>
            <p:cNvSpPr txBox="1"/>
            <p:nvPr>
              <p:custDataLst>
                <p:tags r:id="rId3"/>
              </p:custDataLst>
            </p:nvPr>
          </p:nvSpPr>
          <p:spPr>
            <a:xfrm rot="-2205326">
              <a:off x="206" y="89"/>
              <a:ext cx="580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80900" name="椭圆 53"/>
          <p:cNvSpPr/>
          <p:nvPr>
            <p:custDataLst>
              <p:tags r:id="rId4"/>
            </p:custDataLst>
          </p:nvPr>
        </p:nvSpPr>
        <p:spPr>
          <a:xfrm>
            <a:off x="5842000" y="2746375"/>
            <a:ext cx="985838" cy="985838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txBody>
          <a:bodyPr lIns="0" tIns="0" rIns="0" bIns="36000" anchor="ctr"/>
          <a:p>
            <a:pPr algn="ctr">
              <a:lnSpc>
                <a:spcPct val="90000"/>
              </a:lnSpc>
            </a:pPr>
            <a:r>
              <a:rPr lang="zh-CN" altLang="en-US" sz="44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看</a:t>
            </a:r>
            <a:endParaRPr lang="zh-CN" altLang="en-US" sz="44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pSp>
        <p:nvGrpSpPr>
          <p:cNvPr id="80901" name="矩形 62"/>
          <p:cNvGrpSpPr/>
          <p:nvPr/>
        </p:nvGrpSpPr>
        <p:grpSpPr>
          <a:xfrm>
            <a:off x="4760913" y="3060700"/>
            <a:ext cx="1573212" cy="1670050"/>
            <a:chOff x="0" y="0"/>
            <a:chExt cx="991" cy="1052"/>
          </a:xfrm>
        </p:grpSpPr>
        <p:pic>
          <p:nvPicPr>
            <p:cNvPr id="80902" name="矩形 62"/>
            <p:cNvPicPr/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991" cy="10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0903" name="Text Box 8"/>
            <p:cNvSpPr txBox="1"/>
            <p:nvPr>
              <p:custDataLst>
                <p:tags r:id="rId7"/>
              </p:custDataLst>
            </p:nvPr>
          </p:nvSpPr>
          <p:spPr>
            <a:xfrm rot="-2205326">
              <a:off x="207" y="89"/>
              <a:ext cx="580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80904" name="椭圆 63"/>
          <p:cNvSpPr/>
          <p:nvPr>
            <p:custDataLst>
              <p:tags r:id="rId8"/>
            </p:custDataLst>
          </p:nvPr>
        </p:nvSpPr>
        <p:spPr>
          <a:xfrm>
            <a:off x="4586288" y="2746375"/>
            <a:ext cx="985837" cy="985838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txBody>
          <a:bodyPr lIns="0" tIns="0" rIns="0" bIns="36000" anchor="ctr"/>
          <a:p>
            <a:pPr algn="ctr">
              <a:lnSpc>
                <a:spcPct val="90000"/>
              </a:lnSpc>
            </a:pPr>
            <a:r>
              <a:rPr lang="zh-CN" altLang="en-US" sz="44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观</a:t>
            </a:r>
            <a:endParaRPr lang="zh-CN" altLang="en-US" sz="44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pSp>
        <p:nvGrpSpPr>
          <p:cNvPr id="80905" name="矩形 64"/>
          <p:cNvGrpSpPr/>
          <p:nvPr/>
        </p:nvGrpSpPr>
        <p:grpSpPr>
          <a:xfrm>
            <a:off x="3511550" y="3060700"/>
            <a:ext cx="1573213" cy="1670050"/>
            <a:chOff x="0" y="0"/>
            <a:chExt cx="991" cy="1052"/>
          </a:xfrm>
        </p:grpSpPr>
        <p:pic>
          <p:nvPicPr>
            <p:cNvPr id="80906" name="矩形 64"/>
            <p:cNvPicPr/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991" cy="10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0907" name="Text Box 12"/>
            <p:cNvSpPr txBox="1"/>
            <p:nvPr>
              <p:custDataLst>
                <p:tags r:id="rId11"/>
              </p:custDataLst>
            </p:nvPr>
          </p:nvSpPr>
          <p:spPr>
            <a:xfrm rot="-2205326">
              <a:off x="203" y="89"/>
              <a:ext cx="581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80908" name="椭圆 65"/>
          <p:cNvSpPr/>
          <p:nvPr>
            <p:custDataLst>
              <p:tags r:id="rId12"/>
            </p:custDataLst>
          </p:nvPr>
        </p:nvSpPr>
        <p:spPr>
          <a:xfrm>
            <a:off x="3332163" y="2746375"/>
            <a:ext cx="985837" cy="985838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txBody>
          <a:bodyPr lIns="0" tIns="0" rIns="0" bIns="36000" anchor="ctr"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谢</a:t>
            </a:r>
            <a:endParaRPr lang="zh-CN" altLang="en-US" sz="440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pSp>
        <p:nvGrpSpPr>
          <p:cNvPr id="80909" name="矩形 66"/>
          <p:cNvGrpSpPr/>
          <p:nvPr/>
        </p:nvGrpSpPr>
        <p:grpSpPr>
          <a:xfrm>
            <a:off x="2255838" y="3060700"/>
            <a:ext cx="1573212" cy="1670050"/>
            <a:chOff x="0" y="0"/>
            <a:chExt cx="991" cy="1052"/>
          </a:xfrm>
        </p:grpSpPr>
        <p:pic>
          <p:nvPicPr>
            <p:cNvPr id="80910" name="矩形 66"/>
            <p:cNvPicPr/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991" cy="10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0911" name="Text Box 16"/>
            <p:cNvSpPr txBox="1"/>
            <p:nvPr>
              <p:custDataLst>
                <p:tags r:id="rId15"/>
              </p:custDataLst>
            </p:nvPr>
          </p:nvSpPr>
          <p:spPr>
            <a:xfrm rot="-2205326">
              <a:off x="204" y="89"/>
              <a:ext cx="581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80912" name="椭圆 67"/>
          <p:cNvSpPr/>
          <p:nvPr>
            <p:custDataLst>
              <p:tags r:id="rId16"/>
            </p:custDataLst>
          </p:nvPr>
        </p:nvSpPr>
        <p:spPr>
          <a:xfrm>
            <a:off x="2078038" y="2746375"/>
            <a:ext cx="985837" cy="985838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txBody>
          <a:bodyPr lIns="0" tIns="0" rIns="0" bIns="36000" anchor="ctr"/>
          <a:p>
            <a:pPr algn="ctr">
              <a:lnSpc>
                <a:spcPct val="90000"/>
              </a:lnSpc>
            </a:pPr>
            <a:r>
              <a:rPr lang="zh-CN" altLang="en-US" sz="44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谢</a:t>
            </a:r>
            <a:endParaRPr lang="zh-CN" altLang="en-US" sz="44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979613" y="908050"/>
            <a:ext cx="4752975" cy="1512888"/>
          </a:xfrm>
          <a:ln/>
        </p:spPr>
        <p:txBody>
          <a:bodyPr anchor="ctr"/>
          <a:p>
            <a:r>
              <a:rPr lang="zh-CN" altLang="en-US" sz="4900" b="1" dirty="0">
                <a:solidFill>
                  <a:srgbClr val="FF3300"/>
                </a:solidFill>
                <a:latin typeface="宋体" panose="02010600030101010101" pitchFamily="2" charset="-122"/>
              </a:rPr>
              <a:t>知亦师亦友</a:t>
            </a:r>
            <a:br>
              <a:rPr lang="zh-CN" altLang="en-US" sz="4900" b="1" dirty="0">
                <a:solidFill>
                  <a:srgbClr val="FF3300"/>
                </a:solidFill>
                <a:latin typeface="宋体" panose="02010600030101010101" pitchFamily="2" charset="-122"/>
              </a:rPr>
            </a:br>
            <a:br>
              <a:rPr lang="zh-CN" altLang="en-US" sz="4000" b="1" dirty="0">
                <a:solidFill>
                  <a:srgbClr val="FF3300"/>
                </a:solidFill>
                <a:latin typeface="宋体" panose="02010600030101010101" pitchFamily="2" charset="-122"/>
              </a:rPr>
            </a:br>
            <a:r>
              <a:rPr lang="en-US" altLang="zh-CN" sz="25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2500" b="1" dirty="0">
                <a:solidFill>
                  <a:srgbClr val="FF3300"/>
                </a:solidFill>
                <a:latin typeface="宋体" panose="02010600030101010101" pitchFamily="2" charset="-122"/>
              </a:rPr>
              <a:t>臧克家和闻一多</a:t>
            </a:r>
            <a:br>
              <a:rPr lang="zh-CN" altLang="en-US" sz="2500" b="1" dirty="0">
                <a:solidFill>
                  <a:srgbClr val="FF3300"/>
                </a:solidFill>
                <a:latin typeface="宋体" panose="02010600030101010101" pitchFamily="2" charset="-122"/>
              </a:rPr>
            </a:br>
            <a:endParaRPr lang="zh-CN" altLang="en-US" sz="2500" b="1" dirty="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755650" y="2997200"/>
            <a:ext cx="7272338" cy="2886075"/>
          </a:xfrm>
          <a:ln/>
        </p:spPr>
        <p:txBody>
          <a:bodyPr wrap="square" anchor="t"/>
          <a:p>
            <a:r>
              <a:rPr lang="zh-CN" altLang="en-US" sz="4000" dirty="0">
                <a:ea typeface="华文楷体" panose="02010600040101010101" charset="-122"/>
              </a:rPr>
              <a:t>     </a:t>
            </a:r>
            <a:r>
              <a:rPr lang="zh-CN" altLang="en-US" sz="4000" b="1" dirty="0">
                <a:ea typeface="华文楷体" panose="02010600040101010101" charset="-122"/>
              </a:rPr>
              <a:t>“得一知己，可以无憾，</a:t>
            </a:r>
            <a:endParaRPr lang="zh-CN" altLang="en-US" sz="4000" b="1" dirty="0">
              <a:ea typeface="华文楷体" panose="02010600040101010101" charset="-122"/>
            </a:endParaRPr>
          </a:p>
          <a:p>
            <a:r>
              <a:rPr lang="zh-CN" altLang="en-US" sz="4000" b="1" dirty="0">
                <a:ea typeface="华文楷体" panose="02010600040101010101" charset="-122"/>
              </a:rPr>
              <a:t>      在青岛得到你一个人</a:t>
            </a:r>
            <a:endParaRPr lang="zh-CN" altLang="en-US" sz="4000" b="1" dirty="0">
              <a:ea typeface="华文楷体" panose="02010600040101010101" charset="-122"/>
            </a:endParaRPr>
          </a:p>
          <a:p>
            <a:r>
              <a:rPr lang="zh-CN" altLang="en-US" sz="4000" b="1" dirty="0">
                <a:ea typeface="华文楷体" panose="02010600040101010101" charset="-122"/>
              </a:rPr>
              <a:t>      已经够了。”    </a:t>
            </a:r>
            <a:r>
              <a:rPr lang="en-US" altLang="zh-CN" sz="4000" b="1" dirty="0">
                <a:solidFill>
                  <a:srgbClr val="FF3300"/>
                </a:solidFill>
                <a:ea typeface="华文楷体" panose="02010600040101010101" charset="-122"/>
              </a:rPr>
              <a:t>——</a:t>
            </a:r>
            <a:r>
              <a:rPr lang="zh-CN" altLang="en-US" sz="4000" b="1" dirty="0">
                <a:solidFill>
                  <a:srgbClr val="FF3300"/>
                </a:solidFill>
                <a:ea typeface="华文楷体" panose="02010600040101010101" charset="-122"/>
              </a:rPr>
              <a:t>闻一多</a:t>
            </a:r>
            <a:endParaRPr lang="zh-CN" altLang="en-US" sz="4000" b="1" dirty="0">
              <a:solidFill>
                <a:srgbClr val="FF3300"/>
              </a:solidFill>
              <a:ea typeface="华文楷体" panose="02010600040101010101" charset="-122"/>
            </a:endParaRPr>
          </a:p>
          <a:p>
            <a:pPr>
              <a:buNone/>
            </a:pPr>
            <a:endParaRPr lang="zh-CN" altLang="en-US" sz="4000" b="1" dirty="0">
              <a:solidFill>
                <a:srgbClr val="FF3300"/>
              </a:solidFill>
              <a:ea typeface="华文楷体" panose="02010600040101010101" charset="-122"/>
            </a:endParaRPr>
          </a:p>
        </p:txBody>
      </p:sp>
      <p:pic>
        <p:nvPicPr>
          <p:cNvPr id="28675" name="Picture 4" descr="闻一多像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0"/>
            <a:ext cx="2133600" cy="306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5" descr="臧克家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7400" cy="3068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17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charRg st="17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33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charRg st="33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7772400" cy="914400"/>
          </a:xfrm>
          <a:ln/>
        </p:spPr>
        <p:txBody>
          <a:bodyPr anchor="ctr"/>
          <a:p>
            <a:r>
              <a:rPr lang="zh-CN" altLang="en-US" sz="5400" b="1" dirty="0"/>
              <a:t> 毛泽东赞扬闻一多：</a:t>
            </a:r>
            <a:endParaRPr lang="zh-CN" altLang="en-US" sz="5400" b="1" dirty="0"/>
          </a:p>
        </p:txBody>
      </p:sp>
      <p:sp>
        <p:nvSpPr>
          <p:cNvPr id="84995" name="Rectangle 3"/>
          <p:cNvSpPr>
            <a:spLocks noGrp="1"/>
          </p:cNvSpPr>
          <p:nvPr>
            <p:ph idx="1"/>
          </p:nvPr>
        </p:nvSpPr>
        <p:spPr>
          <a:xfrm>
            <a:off x="250825" y="2205038"/>
            <a:ext cx="6408738" cy="4114800"/>
          </a:xfrm>
          <a:ln/>
        </p:spPr>
        <p:txBody>
          <a:bodyPr wrap="square" anchor="t"/>
          <a:p>
            <a:pPr marL="0" indent="0">
              <a:buNone/>
            </a:pPr>
            <a:r>
              <a:rPr lang="zh-CN" altLang="en-US" sz="3600" b="1" dirty="0">
                <a:solidFill>
                  <a:schemeClr val="accent2"/>
                </a:solidFill>
                <a:ea typeface="楷体_GB2312" panose="02010609030101010101" pitchFamily="49" charset="-122"/>
              </a:rPr>
              <a:t>　　</a:t>
            </a:r>
            <a:r>
              <a:rPr lang="zh-CN" altLang="en-US" sz="4400" b="1" dirty="0">
                <a:solidFill>
                  <a:srgbClr val="0000FF"/>
                </a:solidFill>
                <a:ea typeface="楷体_GB2312" panose="02010609030101010101" pitchFamily="49" charset="-122"/>
              </a:rPr>
              <a:t>闻一多拍案而起，横眉怒对国民党的手枪，宁可倒下去，不愿屈服。</a:t>
            </a:r>
            <a:endParaRPr lang="zh-CN" altLang="en-US" sz="4400" b="1" dirty="0">
              <a:solidFill>
                <a:srgbClr val="0000FF"/>
              </a:solidFill>
              <a:ea typeface="楷体_GB2312" panose="02010609030101010101" pitchFamily="49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accent2"/>
                </a:solidFill>
                <a:ea typeface="楷体_GB2312" panose="02010609030101010101" pitchFamily="49" charset="-122"/>
              </a:rPr>
              <a:t>      </a:t>
            </a:r>
            <a:r>
              <a:rPr lang="en-US" altLang="zh-CN" sz="3600" b="1" dirty="0">
                <a:ea typeface="楷体_GB2312" panose="02010609030101010101" pitchFamily="49" charset="-122"/>
              </a:rPr>
              <a:t>——《</a:t>
            </a:r>
            <a:r>
              <a:rPr lang="zh-CN" altLang="en-US" sz="3600" b="1" dirty="0">
                <a:ea typeface="楷体_GB2312" panose="02010609030101010101" pitchFamily="49" charset="-122"/>
              </a:rPr>
              <a:t>别了，司徒雷登</a:t>
            </a:r>
            <a:r>
              <a:rPr lang="en-US" altLang="zh-CN" sz="3600" b="1" dirty="0">
                <a:ea typeface="楷体_GB2312" panose="02010609030101010101" pitchFamily="49" charset="-122"/>
              </a:rPr>
              <a:t>》</a:t>
            </a:r>
            <a:endParaRPr lang="en-US" altLang="zh-CN" sz="3600" b="1" dirty="0">
              <a:ea typeface="楷体_GB2312" panose="02010609030101010101" pitchFamily="49" charset="-122"/>
            </a:endParaRPr>
          </a:p>
        </p:txBody>
      </p:sp>
      <p:graphicFrame>
        <p:nvGraphicFramePr>
          <p:cNvPr id="29699" name="Object 4"/>
          <p:cNvGraphicFramePr/>
          <p:nvPr/>
        </p:nvGraphicFramePr>
        <p:xfrm>
          <a:off x="5410200" y="3322638"/>
          <a:ext cx="37338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409950" imgH="3228975" progId="Paint.Picture">
                  <p:embed/>
                </p:oleObj>
              </mc:Choice>
              <mc:Fallback>
                <p:oleObj name="" r:id="rId1" imgW="3409950" imgH="32289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410200" y="3322638"/>
                        <a:ext cx="3733800" cy="3535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charRg st="33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charRg st="33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5" name="Rectangle 3"/>
          <p:cNvSpPr>
            <a:spLocks noGrp="1"/>
          </p:cNvSpPr>
          <p:nvPr>
            <p:ph idx="1"/>
          </p:nvPr>
        </p:nvSpPr>
        <p:spPr>
          <a:xfrm>
            <a:off x="179388" y="620713"/>
            <a:ext cx="8964612" cy="5761037"/>
          </a:xfrm>
          <a:ln/>
        </p:spPr>
        <p:txBody>
          <a:bodyPr anchor="t"/>
          <a:p>
            <a:pPr>
              <a:lnSpc>
                <a:spcPct val="80000"/>
              </a:lnSpc>
            </a:pPr>
            <a:r>
              <a:rPr lang="zh-CN" altLang="en-US" sz="4000" b="1" i="1" dirty="0">
                <a:solidFill>
                  <a:srgbClr val="0000FF"/>
                </a:solidFill>
                <a:ea typeface="华文楷体" panose="02010600040101010101" charset="-122"/>
              </a:rPr>
              <a:t>你能说出称赞“说”和“做”的词语吗？</a:t>
            </a:r>
            <a:endParaRPr lang="zh-CN" altLang="en-US" sz="4000" b="1" i="1" dirty="0">
              <a:solidFill>
                <a:srgbClr val="0000FF"/>
              </a:solidFill>
              <a:ea typeface="华文楷体" panose="02010600040101010101" charset="-122"/>
            </a:endParaRPr>
          </a:p>
          <a:p>
            <a:pPr>
              <a:lnSpc>
                <a:spcPct val="80000"/>
              </a:lnSpc>
            </a:pPr>
            <a:endParaRPr lang="zh-CN" altLang="en-US" sz="4000" b="1" i="1" dirty="0">
              <a:solidFill>
                <a:srgbClr val="FFFFFF"/>
              </a:solidFill>
              <a:ea typeface="华文楷体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4800" b="1" dirty="0">
                <a:ea typeface="黑体" panose="02010600030101010101" pitchFamily="49" charset="-122"/>
              </a:rPr>
              <a:t>言：</a:t>
            </a:r>
            <a:r>
              <a:rPr lang="zh-CN" altLang="en-US" sz="4000" b="1" dirty="0">
                <a:solidFill>
                  <a:srgbClr val="008000"/>
                </a:solidFill>
                <a:ea typeface="隶书" panose="02010509060101010101" pitchFamily="49" charset="-122"/>
              </a:rPr>
              <a:t>一言九鼎 、 一诺千金 、 一言既出，   驷马难追。  </a:t>
            </a:r>
            <a:endParaRPr lang="zh-CN" altLang="en-US" sz="4000" b="1" dirty="0">
              <a:solidFill>
                <a:srgbClr val="008000"/>
              </a:solidFill>
              <a:ea typeface="隶书" panose="02010509060101010101" pitchFamily="49" charset="-122"/>
            </a:endParaRPr>
          </a:p>
          <a:p>
            <a:pPr>
              <a:lnSpc>
                <a:spcPct val="80000"/>
              </a:lnSpc>
            </a:pPr>
            <a:endParaRPr lang="zh-CN" altLang="en-US" sz="7200" b="1" dirty="0">
              <a:solidFill>
                <a:srgbClr val="66FF33"/>
              </a:solidFill>
              <a:ea typeface="黑体" panose="0201060003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4800" b="1" dirty="0">
                <a:ea typeface="黑体" panose="02010600030101010101" pitchFamily="49" charset="-122"/>
              </a:rPr>
              <a:t>做：</a:t>
            </a:r>
            <a:r>
              <a:rPr lang="zh-CN" altLang="en-US" sz="4800" b="1" dirty="0">
                <a:solidFill>
                  <a:srgbClr val="008000"/>
                </a:solidFill>
                <a:ea typeface="隶书" panose="02010509060101010101" pitchFamily="49" charset="-122"/>
              </a:rPr>
              <a:t>言出必行。言必行，行必果。</a:t>
            </a:r>
            <a:endParaRPr lang="zh-CN" altLang="en-US" sz="4800" b="1" dirty="0">
              <a:solidFill>
                <a:srgbClr val="008000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87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charRg st="2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5">
                                            <p:txEl>
                                              <p:charRg st="2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5">
                                            <p:txEl>
                                              <p:charRg st="2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875">
                                            <p:txEl>
                                              <p:charRg st="2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875">
                                            <p:txEl>
                                              <p:charRg st="20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charRg st="5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5">
                                            <p:txEl>
                                              <p:charRg st="5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875">
                                            <p:txEl>
                                              <p:charRg st="5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875">
                                            <p:txEl>
                                              <p:charRg st="5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9875">
                                            <p:txEl>
                                              <p:charRg st="53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ext Box 2"/>
          <p:cNvSpPr txBox="1"/>
          <p:nvPr/>
        </p:nvSpPr>
        <p:spPr>
          <a:xfrm>
            <a:off x="3557588" y="815975"/>
            <a:ext cx="5029200" cy="720725"/>
          </a:xfrm>
          <a:prstGeom prst="rect">
            <a:avLst/>
          </a:prstGeom>
          <a:noFill/>
          <a:ln w="19050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  <a:ea typeface="华文隶书" panose="02010800040101010101" pitchFamily="2" charset="-122"/>
              </a:rPr>
              <a:t>需要掌握的字的读音：</a:t>
            </a:r>
            <a:endParaRPr lang="zh-CN" altLang="en-US" sz="4000" b="1" dirty="0"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sp>
        <p:nvSpPr>
          <p:cNvPr id="31746" name="Text Box 3"/>
          <p:cNvSpPr txBox="1"/>
          <p:nvPr/>
        </p:nvSpPr>
        <p:spPr>
          <a:xfrm>
            <a:off x="228600" y="2057400"/>
            <a:ext cx="8534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衰微   赫然   迭起   锲而不舍  卓越</a:t>
            </a:r>
            <a:endParaRPr lang="zh-CN" altLang="en-US" sz="3600" b="1" dirty="0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1747" name="Text Box 4"/>
          <p:cNvSpPr txBox="1"/>
          <p:nvPr/>
        </p:nvSpPr>
        <p:spPr>
          <a:xfrm>
            <a:off x="0" y="3382963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沥尽心血   潜心贯注   慷慨淋漓 小楷</a:t>
            </a:r>
            <a:endParaRPr lang="zh-CN" altLang="en-US" sz="4000" b="1" dirty="0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1748" name="Text Box 5"/>
          <p:cNvSpPr txBox="1"/>
          <p:nvPr/>
        </p:nvSpPr>
        <p:spPr>
          <a:xfrm>
            <a:off x="0" y="4678363"/>
            <a:ext cx="9144000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气冲斗牛  迥乎不同  目不窥园  兀兀　　　　　　　　　　　　　　　穷年</a:t>
            </a:r>
            <a:endParaRPr lang="zh-CN" altLang="en-US" sz="4000" b="1" dirty="0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228600" y="1600200"/>
            <a:ext cx="8077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shuāi</a:t>
            </a:r>
            <a:r>
              <a:rPr lang="en-US" altLang="zh-CN" sz="3600" b="1" dirty="0">
                <a:latin typeface="宋体" panose="02010600030101010101" pitchFamily="2" charset="-122"/>
              </a:rPr>
              <a:t>  </a:t>
            </a: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h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è</a:t>
            </a: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     di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é</a:t>
            </a: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    qi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è</a:t>
            </a: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      zhu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ó</a:t>
            </a:r>
            <a:endParaRPr lang="en-US" altLang="zh-CN" sz="36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0" y="28956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l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ì</a:t>
            </a: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        qi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á</a:t>
            </a: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n       kāngkăil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í</a:t>
            </a: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nl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í</a:t>
            </a: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   k</a:t>
            </a:r>
            <a:r>
              <a:rPr lang="en-US" altLang="zh-CN" sz="3600" dirty="0">
                <a:solidFill>
                  <a:srgbClr val="C00000"/>
                </a:solidFill>
                <a:latin typeface="宋体" panose="02010600030101010101" pitchFamily="2" charset="-122"/>
              </a:rPr>
              <a:t>ă</a:t>
            </a: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i</a:t>
            </a:r>
            <a:r>
              <a:rPr lang="en-US" altLang="zh-CN" sz="3200" b="1" dirty="0">
                <a:solidFill>
                  <a:srgbClr val="C00000"/>
                </a:solidFill>
                <a:latin typeface="宋体" panose="02010600030101010101" pitchFamily="2" charset="-122"/>
              </a:rPr>
              <a:t>   </a:t>
            </a:r>
            <a:endParaRPr lang="en-US" altLang="zh-CN" sz="32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0" y="4267200"/>
            <a:ext cx="8839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q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ì</a:t>
            </a: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        jiŏng       　  kuī   　w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ù</a:t>
            </a:r>
            <a:endParaRPr lang="en-US" altLang="zh-CN" sz="36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31752" name="文本框 1"/>
          <p:cNvSpPr txBox="1"/>
          <p:nvPr/>
        </p:nvSpPr>
        <p:spPr>
          <a:xfrm>
            <a:off x="384175" y="174625"/>
            <a:ext cx="292576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>
                <a:latin typeface="Times New Roman" panose="02020603050405020304" pitchFamily="18" charset="0"/>
              </a:rPr>
              <a:t>二、词语学习</a:t>
            </a:r>
            <a:endParaRPr lang="zh-CN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</p:bldLst>
  </p:timing>
</p:sld>
</file>

<file path=ppt/tags/tag1.xml><?xml version="1.0" encoding="utf-8"?>
<p:tagLst xmlns:p="http://schemas.openxmlformats.org/presentationml/2006/main">
  <p:tag name="MH" val="20151015151912"/>
  <p:tag name="MH_LIBRARY" val="GRAPHIC"/>
  <p:tag name="MH_ORDER" val="Freeform 6"/>
  <p:tag name="KSO_WM_TAG_VERSION" val="1.0"/>
  <p:tag name="KSO_WM_BEAUTIFY_FLAG" val="#wm#"/>
  <p:tag name="KSO_WM_UNIT_TYPE" val="i"/>
  <p:tag name="KSO_WM_UNIT_ID" val="279*i*0"/>
  <p:tag name="KSO_WM_TEMPLATE_CATEGORY" val="custom"/>
  <p:tag name="KSO_WM_TEMPLATE_INDEX" val="160123"/>
</p:tagLst>
</file>

<file path=ppt/tags/tag10.xml><?xml version="1.0" encoding="utf-8"?>
<p:tagLst xmlns:p="http://schemas.openxmlformats.org/presentationml/2006/main">
  <p:tag name="MH" val="20151015145405"/>
  <p:tag name="MH_LIBRARY" val="CONTENTS"/>
  <p:tag name="MH_AUTOCOLOR" val="TRUE"/>
  <p:tag name="MH_TYPE" val="SECTION"/>
  <p:tag name="ID" val="547138"/>
  <p:tag name="KSO_WM_TEMPLATE_CATEGORY" val="custom"/>
  <p:tag name="KSO_WM_TEMPLATE_INDEX" val="223"/>
  <p:tag name="KSO_WM_TAG_VERSION" val="1.0"/>
  <p:tag name="KSO_WM_SLIDE_ID" val="custom223_6"/>
  <p:tag name="KSO_WM_SLIDE_INDEX" val="6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78"/>
  <p:tag name="KSO_WM_UNIT_TYPE" val="a"/>
  <p:tag name="KSO_WM_UNIT_INDEX" val="1"/>
  <p:tag name="KSO_WM_UNIT_ID" val="custom178_2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78"/>
  <p:tag name="KSO_WM_UNIT_TYPE" val="f"/>
  <p:tag name="KSO_WM_UNIT_INDEX" val="1"/>
  <p:tag name="KSO_WM_UNIT_ID" val="custom178_2*f*1"/>
  <p:tag name="KSO_WM_UNIT_CLEAR" val="1"/>
  <p:tag name="KSO_WM_UNIT_LAYERLEVEL" val="1"/>
  <p:tag name="KSO_WM_UNIT_VALUE" val="330"/>
  <p:tag name="KSO_WM_UNIT_HIGHLIGHT" val="0"/>
  <p:tag name="KSO_WM_UNIT_COMPATIBLE" val="0"/>
  <p:tag name="KSO_WM_UNIT_PRESET_TEXT_INDEX" val="5"/>
  <p:tag name="KSO_WM_UNIT_PRESET_TEXT_LEN" val="232"/>
</p:tagLst>
</file>

<file path=ppt/tags/tag13.xml><?xml version="1.0" encoding="utf-8"?>
<p:tagLst xmlns:p="http://schemas.openxmlformats.org/presentationml/2006/main">
  <p:tag name="KSO_WM_TEMPLATE_CATEGORY" val="custom"/>
  <p:tag name="KSO_WM_TEMPLATE_INDEX" val="178"/>
  <p:tag name="KSO_WM_TAG_VERSION" val="1.0"/>
  <p:tag name="KSO_WM_SLIDE_ID" val="custom17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0*144"/>
  <p:tag name="KSO_WM_SLIDE_SIZE" val="621*343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78_30*i*3"/>
  <p:tag name="KSO_WM_TEMPLATE_CATEGORY" val="custom"/>
  <p:tag name="KSO_WM_TEMPLATE_INDEX" val="178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78_30*i*4"/>
  <p:tag name="KSO_WM_TEMPLATE_CATEGORY" val="custom"/>
  <p:tag name="KSO_WM_TEMPLATE_INDEX" val="178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78_30*i*5"/>
  <p:tag name="KSO_WM_TEMPLATE_CATEGORY" val="custom"/>
  <p:tag name="KSO_WM_TEMPLATE_INDEX" val="178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78_30*i*9"/>
  <p:tag name="KSO_WM_TEMPLATE_CATEGORY" val="custom"/>
  <p:tag name="KSO_WM_TEMPLATE_INDEX" val="178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78_30*i*10"/>
  <p:tag name="KSO_WM_TEMPLATE_CATEGORY" val="custom"/>
  <p:tag name="KSO_WM_TEMPLATE_INDEX" val="178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78_30*i*11"/>
  <p:tag name="KSO_WM_TEMPLATE_CATEGORY" val="custom"/>
  <p:tag name="KSO_WM_TEMPLATE_INDEX" val="178"/>
</p:tagLst>
</file>

<file path=ppt/tags/tag2.xml><?xml version="1.0" encoding="utf-8"?>
<p:tagLst xmlns:p="http://schemas.openxmlformats.org/presentationml/2006/main">
  <p:tag name="MH" val="20151015151912"/>
  <p:tag name="MH_LIBRARY" val="GRAPHIC"/>
  <p:tag name="MH_ORDER" val="Rectangle 8"/>
  <p:tag name="KSO_WM_TAG_VERSION" val="1.0"/>
  <p:tag name="KSO_WM_BEAUTIFY_FLAG" val="#wm#"/>
  <p:tag name="KSO_WM_UNIT_TYPE" val="i"/>
  <p:tag name="KSO_WM_UNIT_ID" val="279*i*2"/>
  <p:tag name="KSO_WM_TEMPLATE_CATEGORY" val="custom"/>
  <p:tag name="KSO_WM_TEMPLATE_INDEX" val="16012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78_30*i*15"/>
  <p:tag name="KSO_WM_TEMPLATE_CATEGORY" val="custom"/>
  <p:tag name="KSO_WM_TEMPLATE_INDEX" val="178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78_30*i*16"/>
  <p:tag name="KSO_WM_TEMPLATE_CATEGORY" val="custom"/>
  <p:tag name="KSO_WM_TEMPLATE_INDEX" val="178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78_30*i*17"/>
  <p:tag name="KSO_WM_TEMPLATE_CATEGORY" val="custom"/>
  <p:tag name="KSO_WM_TEMPLATE_INDEX" val="178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78_30*i*21"/>
  <p:tag name="KSO_WM_TEMPLATE_CATEGORY" val="custom"/>
  <p:tag name="KSO_WM_TEMPLATE_INDEX" val="178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78_30*i*22"/>
  <p:tag name="KSO_WM_TEMPLATE_CATEGORY" val="custom"/>
  <p:tag name="KSO_WM_TEMPLATE_INDEX" val="178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78_30*i*23"/>
  <p:tag name="KSO_WM_TEMPLATE_CATEGORY" val="custom"/>
  <p:tag name="KSO_WM_TEMPLATE_INDEX" val="178"/>
</p:tagLst>
</file>

<file path=ppt/tags/tag26.xml><?xml version="1.0" encoding="utf-8"?>
<p:tagLst xmlns:p="http://schemas.openxmlformats.org/presentationml/2006/main">
  <p:tag name="KSO_WM_TEMPLATE_CATEGORY" val="custom"/>
  <p:tag name="KSO_WM_TEMPLATE_INDEX" val="178"/>
  <p:tag name="KSO_WM_TAG_VERSION" val="1.0"/>
  <p:tag name="KSO_WM_SLIDE_ID" val="custom178_30"/>
  <p:tag name="KSO_WM_SLIDE_INDEX" val="30"/>
  <p:tag name="KSO_WM_SLIDE_ITEM_CNT" val="0"/>
  <p:tag name="KSO_WM_SLIDE_TYPE" val="endPage"/>
  <p:tag name="KSO_WM_BEAUTIFY_FLAG" val="#wm#"/>
</p:tagLst>
</file>

<file path=ppt/tags/tag3.xml><?xml version="1.0" encoding="utf-8"?>
<p:tagLst xmlns:p="http://schemas.openxmlformats.org/presentationml/2006/main">
  <p:tag name="MH" val="20151015151912"/>
  <p:tag name="MH_LIBRARY" val="GRAPHIC"/>
  <p:tag name="MH_ORDER" val="Freeform 10"/>
  <p:tag name="KSO_WM_TAG_VERSION" val="1.0"/>
  <p:tag name="KSO_WM_BEAUTIFY_FLAG" val="#wm#"/>
  <p:tag name="KSO_WM_UNIT_TYPE" val="i"/>
  <p:tag name="KSO_WM_UNIT_ID" val="279*i*4"/>
  <p:tag name="KSO_WM_TEMPLATE_CATEGORY" val="custom"/>
  <p:tag name="KSO_WM_TEMPLATE_INDEX" val="160123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2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23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78"/>
  <p:tag name="KSO_WM_UNIT_TYPE" val="a"/>
  <p:tag name="KSO_WM_UNIT_INDEX" val="1"/>
  <p:tag name="KSO_WM_UNIT_ID" val="custom178_12*a*1"/>
  <p:tag name="KSO_WM_UNIT_CLEAR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78"/>
  <p:tag name="KSO_WM_UNIT_TYPE" val="e"/>
  <p:tag name="KSO_WM_UNIT_INDEX" val="1"/>
  <p:tag name="KSO_WM_UNIT_ID" val="custom178_12*e*1"/>
  <p:tag name="KSO_WM_UNIT_CLEAR" val="1"/>
  <p:tag name="KSO_WM_UNIT_LAYERLEVEL" val="1"/>
  <p:tag name="KSO_WM_UNIT_VALUE" val="7"/>
  <p:tag name="KSO_WM_UNIT_HIGHLIGHT" val="0"/>
  <p:tag name="KSO_WM_UNIT_COMPATIBLE" val="1"/>
  <p:tag name="KSO_WM_UNIT_PRESET_TEXT" val="CHAPTER1"/>
</p:tagLst>
</file>

<file path=ppt/tags/tag8.xml><?xml version="1.0" encoding="utf-8"?>
<p:tagLst xmlns:p="http://schemas.openxmlformats.org/presentationml/2006/main">
  <p:tag name="KSO_WM_TEMPLATE_CATEGORY" val="custom"/>
  <p:tag name="KSO_WM_TEMPLATE_INDEX" val="178"/>
  <p:tag name="KSO_WM_SLIDE_ID" val="custom178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  <p:tag name="KSO_WM_TAG_VERSION" val="1.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23"/>
  <p:tag name="KSO_WM_UNIT_TYPE" val="a"/>
  <p:tag name="KSO_WM_UNIT_INDEX" val="1"/>
  <p:tag name="KSO_WM_UNIT_ID" val="custom223_6*a*1"/>
  <p:tag name="KSO_WM_UNIT_CLEAR" val="1"/>
  <p:tag name="KSO_WM_UNIT_LAYERLEVEL" val="1"/>
  <p:tag name="KSO_WM_UNIT_VALUE" val="32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16023323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3D76D6"/>
      </a:accent1>
      <a:accent2>
        <a:srgbClr val="22B1DE"/>
      </a:accent2>
      <a:accent3>
        <a:srgbClr val="7B93D7"/>
      </a:accent3>
      <a:accent4>
        <a:srgbClr val="5D76BA"/>
      </a:accent4>
      <a:accent5>
        <a:srgbClr val="00B050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000120140530A64PPBG">
  <a:themeElements>
    <a:clrScheme name="自定义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4F5A71"/>
      </a:accent1>
      <a:accent2>
        <a:srgbClr val="6A8F94"/>
      </a:accent2>
      <a:accent3>
        <a:srgbClr val="4E6363"/>
      </a:accent3>
      <a:accent4>
        <a:srgbClr val="8B695B"/>
      </a:accent4>
      <a:accent5>
        <a:srgbClr val="B2C6D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0</TotalTime>
  <Words>6712</Words>
  <Application>WPS 演示</Application>
  <PresentationFormat>全屏显示(4:3)</PresentationFormat>
  <Paragraphs>492</Paragraphs>
  <Slides>55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55</vt:i4>
      </vt:variant>
    </vt:vector>
  </HeadingPairs>
  <TitlesOfParts>
    <vt:vector size="92" baseType="lpstr">
      <vt:lpstr>Arial</vt:lpstr>
      <vt:lpstr>宋体</vt:lpstr>
      <vt:lpstr>Wingdings</vt:lpstr>
      <vt:lpstr>Times New Roman</vt:lpstr>
      <vt:lpstr>Maiandra GD</vt:lpstr>
      <vt:lpstr>Cambria</vt:lpstr>
      <vt:lpstr>Wingdings 2</vt:lpstr>
      <vt:lpstr>Calibri</vt:lpstr>
      <vt:lpstr>华文楷体</vt:lpstr>
      <vt:lpstr>隶书</vt:lpstr>
      <vt:lpstr>楷体_GB2312</vt:lpstr>
      <vt:lpstr>华文隶书</vt:lpstr>
      <vt:lpstr>方正姚体</vt:lpstr>
      <vt:lpstr>新宋体</vt:lpstr>
      <vt:lpstr>黑体</vt:lpstr>
      <vt:lpstr>楷体</vt:lpstr>
      <vt:lpstr>华文新魏</vt:lpstr>
      <vt:lpstr>Lucida Sans Unicode</vt:lpstr>
      <vt:lpstr>方正琥珀简体</vt:lpstr>
      <vt:lpstr>Tahoma</vt:lpstr>
      <vt:lpstr>华文行楷</vt:lpstr>
      <vt:lpstr>Arial</vt:lpstr>
      <vt:lpstr>微软雅黑</vt:lpstr>
      <vt:lpstr>Maiandra GD</vt:lpstr>
      <vt:lpstr>Segoe Print</vt:lpstr>
      <vt:lpstr>Wingdings</vt:lpstr>
      <vt:lpstr>MS PGothic</vt:lpstr>
      <vt:lpstr>幼圆</vt:lpstr>
      <vt:lpstr>Webdings</vt:lpstr>
      <vt:lpstr>Arial Unicode MS</vt:lpstr>
      <vt:lpstr>龙腾四海</vt:lpstr>
      <vt:lpstr>A000120140530A99PPBG</vt:lpstr>
      <vt:lpstr>A000120140530A64PPBG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106</cp:revision>
  <dcterms:created xsi:type="dcterms:W3CDTF">2017-02-17T06:06:50Z</dcterms:created>
  <dcterms:modified xsi:type="dcterms:W3CDTF">2017-10-20T04:15:23Z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